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8"/>
  </p:notesMasterIdLst>
  <p:sldIdLst>
    <p:sldId id="257" r:id="rId3"/>
    <p:sldId id="258"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77" r:id="rId26"/>
    <p:sldId id="378" r:id="rId27"/>
    <p:sldId id="379" r:id="rId28"/>
    <p:sldId id="380" r:id="rId29"/>
    <p:sldId id="381" r:id="rId30"/>
    <p:sldId id="382" r:id="rId31"/>
    <p:sldId id="310" r:id="rId32"/>
    <p:sldId id="384" r:id="rId33"/>
    <p:sldId id="385" r:id="rId34"/>
    <p:sldId id="386" r:id="rId35"/>
    <p:sldId id="387" r:id="rId36"/>
    <p:sldId id="388" r:id="rId37"/>
    <p:sldId id="389" r:id="rId38"/>
    <p:sldId id="390" r:id="rId39"/>
    <p:sldId id="391" r:id="rId40"/>
    <p:sldId id="392" r:id="rId41"/>
    <p:sldId id="393" r:id="rId42"/>
    <p:sldId id="394" r:id="rId43"/>
    <p:sldId id="395" r:id="rId44"/>
    <p:sldId id="396" r:id="rId45"/>
    <p:sldId id="324" r:id="rId46"/>
    <p:sldId id="325" r:id="rId47"/>
    <p:sldId id="326" r:id="rId48"/>
    <p:sldId id="327" r:id="rId49"/>
    <p:sldId id="328" r:id="rId50"/>
    <p:sldId id="329" r:id="rId51"/>
    <p:sldId id="330"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74" r:id="rId80"/>
    <p:sldId id="359" r:id="rId81"/>
    <p:sldId id="360" r:id="rId82"/>
    <p:sldId id="361" r:id="rId83"/>
    <p:sldId id="362" r:id="rId84"/>
    <p:sldId id="363" r:id="rId85"/>
    <p:sldId id="364" r:id="rId86"/>
    <p:sldId id="375" r:id="rId87"/>
    <p:sldId id="365" r:id="rId88"/>
    <p:sldId id="366" r:id="rId89"/>
    <p:sldId id="367" r:id="rId90"/>
    <p:sldId id="368" r:id="rId91"/>
    <p:sldId id="369" r:id="rId92"/>
    <p:sldId id="370" r:id="rId93"/>
    <p:sldId id="371" r:id="rId94"/>
    <p:sldId id="372" r:id="rId95"/>
    <p:sldId id="373" r:id="rId96"/>
    <p:sldId id="282" r:id="rId97"/>
  </p:sldIdLst>
  <p:sldSz cx="12192000" cy="6858000"/>
  <p:notesSz cx="6858000" cy="9144000"/>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orient="horz" pos="414" userDrawn="1">
          <p15:clr>
            <a:srgbClr val="A4A3A4"/>
          </p15:clr>
        </p15:guide>
        <p15:guide id="4" orient="horz" pos="1185" userDrawn="1">
          <p15:clr>
            <a:srgbClr val="A4A3A4"/>
          </p15:clr>
        </p15:guide>
        <p15:guide id="5" pos="506" userDrawn="1">
          <p15:clr>
            <a:srgbClr val="A4A3A4"/>
          </p15:clr>
        </p15:guide>
        <p15:guide id="6" pos="71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AABA"/>
    <a:srgbClr val="D93339"/>
    <a:srgbClr val="007AFF"/>
    <a:srgbClr val="226AF1"/>
    <a:srgbClr val="2DBAFC"/>
    <a:srgbClr val="A9A9A9"/>
    <a:srgbClr val="E7E7E9"/>
    <a:srgbClr val="E6E5EB"/>
    <a:srgbClr val="28B924"/>
    <a:srgbClr val="5E4A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7" autoAdjust="0"/>
    <p:restoredTop sz="73406" autoAdjust="0"/>
  </p:normalViewPr>
  <p:slideViewPr>
    <p:cSldViewPr snapToGrid="0" showGuides="1">
      <p:cViewPr varScale="1">
        <p:scale>
          <a:sx n="70" d="100"/>
          <a:sy n="70" d="100"/>
        </p:scale>
        <p:origin x="702" y="60"/>
      </p:cViewPr>
      <p:guideLst>
        <p:guide orient="horz" pos="2137"/>
        <p:guide pos="3840"/>
        <p:guide orient="horz" pos="414"/>
        <p:guide orient="horz" pos="1185"/>
        <p:guide pos="506"/>
        <p:guide pos="71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0D5D5-D9EA-497C-BB8F-47C2A6418A19}" type="datetimeFigureOut">
              <a:rPr lang="zh-CN" altLang="en-US" smtClean="0"/>
              <a:t>2019/12/24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6BFCF3-9568-4335-AEEA-ADF4FFE942E0}" type="slidenum">
              <a:rPr lang="zh-CN" altLang="en-US" smtClean="0"/>
              <a:t>‹#›</a:t>
            </a:fld>
            <a:endParaRPr lang="zh-CN" altLang="en-US"/>
          </a:p>
        </p:txBody>
      </p:sp>
    </p:spTree>
    <p:extLst>
      <p:ext uri="{BB962C8B-B14F-4D97-AF65-F5344CB8AC3E}">
        <p14:creationId xmlns:p14="http://schemas.microsoft.com/office/powerpoint/2010/main" val="189798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1</a:t>
            </a:fld>
            <a:endParaRPr lang="zh-CN" altLang="en-US"/>
          </a:p>
        </p:txBody>
      </p:sp>
    </p:spTree>
    <p:extLst>
      <p:ext uri="{BB962C8B-B14F-4D97-AF65-F5344CB8AC3E}">
        <p14:creationId xmlns:p14="http://schemas.microsoft.com/office/powerpoint/2010/main" val="362440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99040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51065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264954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731641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7479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649528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088779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283131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82524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75240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6BFCF3-9568-4335-AEEA-ADF4FFE942E0}" type="slidenum">
              <a:rPr lang="zh-CN" altLang="en-US" smtClean="0"/>
              <a:t>2</a:t>
            </a:fld>
            <a:endParaRPr lang="zh-CN" altLang="en-US"/>
          </a:p>
        </p:txBody>
      </p:sp>
    </p:spTree>
    <p:extLst>
      <p:ext uri="{BB962C8B-B14F-4D97-AF65-F5344CB8AC3E}">
        <p14:creationId xmlns:p14="http://schemas.microsoft.com/office/powerpoint/2010/main" val="2548598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864626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10957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264343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35682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*顯示的稅率適用於持有一年以上的金融資產。 對於持有一年或更短時間的資產，資本利得按一般所得稅徵稅（最高稅率為</a:t>
            </a:r>
            <a:r>
              <a:rPr lang="en-US" altLang="zh-TW" dirty="0" smtClean="0"/>
              <a:t>39.6</a:t>
            </a:r>
            <a:r>
              <a:rPr lang="zh-TW" altLang="en-US" dirty="0" smtClean="0"/>
              <a:t>％），這也適用於持有時間少於</a:t>
            </a:r>
            <a:r>
              <a:rPr lang="en-US" altLang="zh-TW" dirty="0" smtClean="0"/>
              <a:t>61</a:t>
            </a:r>
            <a:r>
              <a:rPr lang="zh-TW" altLang="en-US" dirty="0" smtClean="0"/>
              <a:t>天的股利所得。 因為直到出售資產才繳納資本利得稅，所以對於持有時間超過一年的資產，有效資本利得稅率等於上述稅率的現值，即以持有資產期間的稅後無風險利率作折現。</a:t>
            </a:r>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24</a:t>
            </a:fld>
            <a:endParaRPr lang="zh-CN" altLang="en-US"/>
          </a:p>
        </p:txBody>
      </p:sp>
    </p:spTree>
    <p:extLst>
      <p:ext uri="{BB962C8B-B14F-4D97-AF65-F5344CB8AC3E}">
        <p14:creationId xmlns:p14="http://schemas.microsoft.com/office/powerpoint/2010/main" val="3278181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6BFCF3-9568-4335-AEEA-ADF4FFE942E0}" type="slidenum">
              <a:rPr lang="zh-CN" altLang="en-US" smtClean="0"/>
              <a:t>25</a:t>
            </a:fld>
            <a:endParaRPr lang="zh-CN" altLang="en-US"/>
          </a:p>
        </p:txBody>
      </p:sp>
    </p:spTree>
    <p:extLst>
      <p:ext uri="{BB962C8B-B14F-4D97-AF65-F5344CB8AC3E}">
        <p14:creationId xmlns:p14="http://schemas.microsoft.com/office/powerpoint/2010/main" val="1808046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6BFCF3-9568-4335-AEEA-ADF4FFE942E0}" type="slidenum">
              <a:rPr lang="zh-CN" altLang="en-US" smtClean="0"/>
              <a:t>26</a:t>
            </a:fld>
            <a:endParaRPr lang="zh-CN" altLang="en-US"/>
          </a:p>
        </p:txBody>
      </p:sp>
    </p:spTree>
    <p:extLst>
      <p:ext uri="{BB962C8B-B14F-4D97-AF65-F5344CB8AC3E}">
        <p14:creationId xmlns:p14="http://schemas.microsoft.com/office/powerpoint/2010/main" val="248427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該圖顯示了每年支付股息或回購股票的美國上市公司的百分比。 請注意，從</a:t>
            </a:r>
            <a:r>
              <a:rPr lang="en-US" altLang="zh-TW" dirty="0" smtClean="0"/>
              <a:t>1975</a:t>
            </a:r>
            <a:r>
              <a:rPr lang="zh-TW" altLang="en-US" dirty="0" smtClean="0"/>
              <a:t>年到</a:t>
            </a:r>
            <a:r>
              <a:rPr lang="en-US" altLang="zh-TW" dirty="0" smtClean="0"/>
              <a:t>2002</a:t>
            </a:r>
            <a:r>
              <a:rPr lang="zh-TW" altLang="en-US" dirty="0" smtClean="0"/>
              <a:t>年，使用股息的公司比例大幅度下降，從</a:t>
            </a:r>
            <a:r>
              <a:rPr lang="en-US" altLang="zh-TW" dirty="0" smtClean="0"/>
              <a:t>75</a:t>
            </a:r>
            <a:r>
              <a:rPr lang="zh-TW" altLang="en-US" dirty="0" smtClean="0"/>
              <a:t>％下降到</a:t>
            </a:r>
            <a:r>
              <a:rPr lang="en-US" altLang="zh-TW" dirty="0" smtClean="0"/>
              <a:t>35</a:t>
            </a:r>
            <a:r>
              <a:rPr lang="zh-TW" altLang="en-US" dirty="0" smtClean="0"/>
              <a:t>％。但自從</a:t>
            </a:r>
            <a:r>
              <a:rPr lang="en-US" altLang="zh-TW" dirty="0" smtClean="0"/>
              <a:t>2003</a:t>
            </a:r>
            <a:r>
              <a:rPr lang="zh-TW" altLang="en-US" dirty="0" smtClean="0"/>
              <a:t>年削減股息稅以來，這種趨勢已經扭轉。 每年回購股票的公司比例平均約為</a:t>
            </a:r>
            <a:r>
              <a:rPr lang="en-US" altLang="zh-TW" dirty="0" smtClean="0"/>
              <a:t>30</a:t>
            </a:r>
            <a:r>
              <a:rPr lang="zh-TW" altLang="en-US" dirty="0" smtClean="0"/>
              <a:t>％。</a:t>
            </a:r>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27</a:t>
            </a:fld>
            <a:endParaRPr lang="zh-CN" altLang="en-US"/>
          </a:p>
        </p:txBody>
      </p:sp>
    </p:spTree>
    <p:extLst>
      <p:ext uri="{BB962C8B-B14F-4D97-AF65-F5344CB8AC3E}">
        <p14:creationId xmlns:p14="http://schemas.microsoft.com/office/powerpoint/2010/main" val="4241006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但是，圖</a:t>
            </a:r>
            <a:r>
              <a:rPr lang="en-US" altLang="zh-TW" dirty="0" smtClean="0"/>
              <a:t>17.4</a:t>
            </a:r>
            <a:r>
              <a:rPr lang="zh-TW" altLang="en-US" dirty="0" smtClean="0"/>
              <a:t>並未完整說明公司支出政策的變化。</a:t>
            </a:r>
          </a:p>
          <a:p>
            <a:r>
              <a:rPr lang="zh-TW" altLang="en-US" dirty="0" smtClean="0"/>
              <a:t>如果我們比較兩種形式的公司支出的美元金額，我們會看到更加戲劇性的趨勢。 圖</a:t>
            </a:r>
            <a:r>
              <a:rPr lang="en-US" altLang="zh-TW" dirty="0" smtClean="0"/>
              <a:t>17.5</a:t>
            </a:r>
            <a:r>
              <a:rPr lang="zh-TW" altLang="en-US" dirty="0" smtClean="0"/>
              <a:t>顯示了股票回購在向股東支付的總支出中所佔的相對重要性。 儘管直到</a:t>
            </a:r>
            <a:r>
              <a:rPr lang="en-US" altLang="zh-TW" dirty="0" smtClean="0"/>
              <a:t>1980</a:t>
            </a:r>
            <a:r>
              <a:rPr lang="zh-TW" altLang="en-US" dirty="0" smtClean="0"/>
              <a:t>年代初期，股息已占公司支出的</a:t>
            </a:r>
            <a:r>
              <a:rPr lang="en-US" altLang="zh-TW" dirty="0" smtClean="0"/>
              <a:t>80</a:t>
            </a:r>
            <a:r>
              <a:rPr lang="zh-TW" altLang="en-US" dirty="0" smtClean="0"/>
              <a:t>％以上，但在</a:t>
            </a:r>
            <a:r>
              <a:rPr lang="en-US" altLang="zh-TW" dirty="0" smtClean="0"/>
              <a:t>SEC</a:t>
            </a:r>
            <a:r>
              <a:rPr lang="zh-TW" altLang="en-US" dirty="0" smtClean="0"/>
              <a:t>提出指導方針為公司提供免受股價操縱指責的“避風港”</a:t>
            </a:r>
            <a:r>
              <a:rPr lang="en-US" altLang="zh-TW" dirty="0" smtClean="0"/>
              <a:t>(Safe harbor)</a:t>
            </a:r>
            <a:r>
              <a:rPr lang="zh-TW" altLang="en-US" dirty="0" smtClean="0"/>
              <a:t>之後，股票回購的重要性在</a:t>
            </a:r>
            <a:r>
              <a:rPr lang="en-US" altLang="zh-TW" dirty="0" smtClean="0"/>
              <a:t>1980</a:t>
            </a:r>
            <a:r>
              <a:rPr lang="zh-TW" altLang="en-US" dirty="0" smtClean="0"/>
              <a:t>年代中期急劇增長。 在</a:t>
            </a:r>
            <a:r>
              <a:rPr lang="en-US" altLang="zh-TW" dirty="0" smtClean="0"/>
              <a:t>1990</a:t>
            </a:r>
            <a:r>
              <a:rPr lang="zh-TW" altLang="en-US" dirty="0" smtClean="0"/>
              <a:t>年至</a:t>
            </a:r>
            <a:r>
              <a:rPr lang="en-US" altLang="zh-TW" dirty="0" smtClean="0"/>
              <a:t>1991</a:t>
            </a:r>
            <a:r>
              <a:rPr lang="zh-TW" altLang="en-US" dirty="0" smtClean="0"/>
              <a:t>年的經濟衰退期間，回購活動有所放緩，但到</a:t>
            </a:r>
            <a:r>
              <a:rPr lang="en-US" altLang="zh-TW" dirty="0" smtClean="0"/>
              <a:t>1990</a:t>
            </a:r>
            <a:r>
              <a:rPr lang="zh-TW" altLang="en-US" dirty="0" smtClean="0"/>
              <a:t>年代末，回購的價值超過了美國工業公司的股利支付價值。</a:t>
            </a:r>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28</a:t>
            </a:fld>
            <a:endParaRPr lang="zh-CN" altLang="en-US"/>
          </a:p>
        </p:txBody>
      </p:sp>
    </p:spTree>
    <p:extLst>
      <p:ext uri="{BB962C8B-B14F-4D97-AF65-F5344CB8AC3E}">
        <p14:creationId xmlns:p14="http://schemas.microsoft.com/office/powerpoint/2010/main" val="3756403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6BFCF3-9568-4335-AEEA-ADF4FFE942E0}" type="slidenum">
              <a:rPr lang="zh-CN" altLang="en-US" smtClean="0"/>
              <a:t>29</a:t>
            </a:fld>
            <a:endParaRPr lang="zh-CN" altLang="en-US"/>
          </a:p>
        </p:txBody>
      </p:sp>
    </p:spTree>
    <p:extLst>
      <p:ext uri="{BB962C8B-B14F-4D97-AF65-F5344CB8AC3E}">
        <p14:creationId xmlns:p14="http://schemas.microsoft.com/office/powerpoint/2010/main" val="87165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959673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0865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dirty="0" smtClean="0"/>
              <a:t>為了比較投資人的偏好，我們必須量化股利和資本利得稅的綜合影響，以確定投資者的有效股利稅率。 為簡單起見，請考慮一個投資人，該投資者在除息前立即購買股票，然後在除息後出售股票。 這樣，投資者將有資格獲得股利。 </a:t>
            </a:r>
            <a:endParaRPr lang="en-US" altLang="zh-TW" sz="1200" dirty="0" smtClean="0"/>
          </a:p>
          <a:p>
            <a:endParaRPr lang="en-US" altLang="zh-TW" sz="1200" dirty="0" smtClean="0"/>
          </a:p>
          <a:p>
            <a:r>
              <a:rPr lang="zh-TW" altLang="en-US" sz="1200" dirty="0" smtClean="0"/>
              <a:t>此外，由於股票除權前的價格超過了股票除權後的價格，投資者將預期在其交易中會有資本損失。 </a:t>
            </a:r>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31</a:t>
            </a:fld>
            <a:endParaRPr lang="zh-CN" altLang="en-US"/>
          </a:p>
        </p:txBody>
      </p:sp>
    </p:spTree>
    <p:extLst>
      <p:ext uri="{BB962C8B-B14F-4D97-AF65-F5344CB8AC3E}">
        <p14:creationId xmlns:p14="http://schemas.microsoft.com/office/powerpoint/2010/main" val="2761270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06BFCF3-9568-4335-AEEA-ADF4FFE942E0}" type="slidenum">
              <a:rPr lang="zh-CN" altLang="en-US" smtClean="0"/>
              <a:t>32</a:t>
            </a:fld>
            <a:endParaRPr lang="zh-CN" altLang="en-US"/>
          </a:p>
        </p:txBody>
      </p:sp>
    </p:spTree>
    <p:extLst>
      <p:ext uri="{BB962C8B-B14F-4D97-AF65-F5344CB8AC3E}">
        <p14:creationId xmlns:p14="http://schemas.microsoft.com/office/powerpoint/2010/main" val="4250622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33</a:t>
            </a:fld>
            <a:endParaRPr lang="zh-CN" altLang="en-US"/>
          </a:p>
        </p:txBody>
      </p:sp>
    </p:spTree>
    <p:extLst>
      <p:ext uri="{BB962C8B-B14F-4D97-AF65-F5344CB8AC3E}">
        <p14:creationId xmlns:p14="http://schemas.microsoft.com/office/powerpoint/2010/main" val="1517892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34</a:t>
            </a:fld>
            <a:endParaRPr lang="zh-CN" altLang="en-US"/>
          </a:p>
        </p:txBody>
      </p:sp>
    </p:spTree>
    <p:extLst>
      <p:ext uri="{BB962C8B-B14F-4D97-AF65-F5344CB8AC3E}">
        <p14:creationId xmlns:p14="http://schemas.microsoft.com/office/powerpoint/2010/main" val="4287765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35</a:t>
            </a:fld>
            <a:endParaRPr lang="zh-CN" altLang="en-US"/>
          </a:p>
        </p:txBody>
      </p:sp>
    </p:spTree>
    <p:extLst>
      <p:ext uri="{BB962C8B-B14F-4D97-AF65-F5344CB8AC3E}">
        <p14:creationId xmlns:p14="http://schemas.microsoft.com/office/powerpoint/2010/main" val="3434665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36</a:t>
            </a:fld>
            <a:endParaRPr lang="zh-CN" altLang="en-US"/>
          </a:p>
        </p:txBody>
      </p:sp>
    </p:spTree>
    <p:extLst>
      <p:ext uri="{BB962C8B-B14F-4D97-AF65-F5344CB8AC3E}">
        <p14:creationId xmlns:p14="http://schemas.microsoft.com/office/powerpoint/2010/main" val="1987485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37</a:t>
            </a:fld>
            <a:endParaRPr lang="zh-CN" altLang="en-US"/>
          </a:p>
        </p:txBody>
      </p:sp>
    </p:spTree>
    <p:extLst>
      <p:ext uri="{BB962C8B-B14F-4D97-AF65-F5344CB8AC3E}">
        <p14:creationId xmlns:p14="http://schemas.microsoft.com/office/powerpoint/2010/main" val="881837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38</a:t>
            </a:fld>
            <a:endParaRPr lang="zh-CN" altLang="en-US"/>
          </a:p>
        </p:txBody>
      </p:sp>
    </p:spTree>
    <p:extLst>
      <p:ext uri="{BB962C8B-B14F-4D97-AF65-F5344CB8AC3E}">
        <p14:creationId xmlns:p14="http://schemas.microsoft.com/office/powerpoint/2010/main" val="1833927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39</a:t>
            </a:fld>
            <a:endParaRPr lang="zh-CN" altLang="en-US"/>
          </a:p>
        </p:txBody>
      </p:sp>
    </p:spTree>
    <p:extLst>
      <p:ext uri="{BB962C8B-B14F-4D97-AF65-F5344CB8AC3E}">
        <p14:creationId xmlns:p14="http://schemas.microsoft.com/office/powerpoint/2010/main" val="215578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269752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40</a:t>
            </a:fld>
            <a:endParaRPr lang="zh-CN" altLang="en-US"/>
          </a:p>
        </p:txBody>
      </p:sp>
    </p:spTree>
    <p:extLst>
      <p:ext uri="{BB962C8B-B14F-4D97-AF65-F5344CB8AC3E}">
        <p14:creationId xmlns:p14="http://schemas.microsoft.com/office/powerpoint/2010/main" val="210662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41</a:t>
            </a:fld>
            <a:endParaRPr lang="zh-CN" altLang="en-US"/>
          </a:p>
        </p:txBody>
      </p:sp>
    </p:spTree>
    <p:extLst>
      <p:ext uri="{BB962C8B-B14F-4D97-AF65-F5344CB8AC3E}">
        <p14:creationId xmlns:p14="http://schemas.microsoft.com/office/powerpoint/2010/main" val="274365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42</a:t>
            </a:fld>
            <a:endParaRPr lang="zh-CN" altLang="en-US"/>
          </a:p>
        </p:txBody>
      </p:sp>
    </p:spTree>
    <p:extLst>
      <p:ext uri="{BB962C8B-B14F-4D97-AF65-F5344CB8AC3E}">
        <p14:creationId xmlns:p14="http://schemas.microsoft.com/office/powerpoint/2010/main" val="2827543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43</a:t>
            </a:fld>
            <a:endParaRPr lang="zh-CN" altLang="en-US"/>
          </a:p>
        </p:txBody>
      </p:sp>
    </p:spTree>
    <p:extLst>
      <p:ext uri="{BB962C8B-B14F-4D97-AF65-F5344CB8AC3E}">
        <p14:creationId xmlns:p14="http://schemas.microsoft.com/office/powerpoint/2010/main" val="30265194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99689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smtClean="0"/>
              <a:t>回到</a:t>
            </a:r>
            <a:r>
              <a:rPr lang="en-US" altLang="zh-TW" dirty="0" smtClean="0"/>
              <a:t>17.1</a:t>
            </a:r>
            <a:r>
              <a:rPr lang="zh-TW" altLang="en-US" dirty="0" smtClean="0"/>
              <a:t>這張圖，</a:t>
            </a: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到目前為止，我們都只考慮發放現金股利與</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買回股份的選擇。但是還有另外一種選擇</a:t>
            </a:r>
            <a:r>
              <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保留現金</a:t>
            </a:r>
            <a:r>
              <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，所以公</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司該如決定應該分配多少給股東與應保留多少</a:t>
            </a:r>
            <a:r>
              <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我們將會說明，在完美資本市場裡，只要公司已經執行所有淨現</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值為正的投資方案，保留超額現金或分配現金並沒有不同。但是</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一旦考慮市場的不完美，便會存在抵換關係</a:t>
            </a:r>
            <a:r>
              <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保留現金雖然可以降</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smtClean="0">
                <a:ln>
                  <a:noFill/>
                </a:ln>
                <a:solidFill>
                  <a:prstClr val="black"/>
                </a:solidFill>
                <a:effectLst/>
                <a:uLnTx/>
                <a:uFillTx/>
                <a:latin typeface="inpin heiti" panose="020F0502020204030204"/>
                <a:cs typeface="+mn-cs"/>
              </a:rPr>
              <a:t>低未來的籌資成本，卻也會提高租稅與代理成本。</a:t>
            </a:r>
            <a:endParaRPr kumimoji="0" lang="en-US" altLang="zh-TW" sz="1200" b="0" i="0" u="none" strike="noStrike" kern="1200" cap="none" spc="0" normalizeH="0" baseline="0" noProof="0" dirty="0" smtClean="0">
              <a:ln>
                <a:noFill/>
              </a:ln>
              <a:solidFill>
                <a:prstClr val="black"/>
              </a:solidFill>
              <a:effectLst/>
              <a:uLnTx/>
              <a:uFillTx/>
              <a:latin typeface="inpin heiti" panose="020F0502020204030204"/>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470169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358134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308222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897164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033826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043782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因此，公司是否保留現金的決策會取決於市場不完美，以下接著說明此部分。</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573371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753583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條件跟</a:t>
            </a:r>
            <a:r>
              <a:rPr lang="en-US" altLang="zh-TW" dirty="0" smtClean="0"/>
              <a:t>17.4</a:t>
            </a:r>
            <a:r>
              <a:rPr lang="zh-TW" altLang="en-US" dirty="0" smtClean="0"/>
              <a:t>一樣</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983262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條件跟</a:t>
            </a:r>
            <a:r>
              <a:rPr lang="en-US" altLang="zh-TW" dirty="0" smtClean="0"/>
              <a:t>17.4</a:t>
            </a:r>
            <a:r>
              <a:rPr lang="zh-TW" altLang="en-US" dirty="0" smtClean="0"/>
              <a:t>一樣</a:t>
            </a:r>
            <a:endParaRPr lang="en-US" altLang="zh-TW" dirty="0" smtClean="0"/>
          </a:p>
          <a:p>
            <a:r>
              <a:rPr lang="zh-TW" altLang="en-US" dirty="0" smtClean="0"/>
              <a:t>如範例</a:t>
            </a:r>
            <a:r>
              <a:rPr lang="en-US" altLang="zh-TW" dirty="0" smtClean="0"/>
              <a:t>17.5</a:t>
            </a:r>
            <a:r>
              <a:rPr lang="zh-TW" altLang="en-US" dirty="0" smtClean="0"/>
              <a:t>所示，公司稅的存在使得公司保留超額現金要付出代價。這與我們</a:t>
            </a:r>
            <a:endParaRPr lang="en-US" altLang="zh-TW" dirty="0" smtClean="0"/>
          </a:p>
          <a:p>
            <a:r>
              <a:rPr lang="zh-TW" altLang="en-US" dirty="0" smtClean="0"/>
              <a:t>在第</a:t>
            </a:r>
            <a:r>
              <a:rPr lang="en-US" altLang="zh-TW" dirty="0" smtClean="0"/>
              <a:t>15</a:t>
            </a:r>
            <a:r>
              <a:rPr lang="zh-TW" altLang="en-US" dirty="0" smtClean="0"/>
              <a:t>章</a:t>
            </a:r>
            <a:r>
              <a:rPr lang="en-US" altLang="zh-TW" dirty="0" smtClean="0"/>
              <a:t>(</a:t>
            </a:r>
            <a:r>
              <a:rPr lang="zh-TW" altLang="en-US" dirty="0" smtClean="0"/>
              <a:t>負債與稅賦</a:t>
            </a:r>
            <a:r>
              <a:rPr lang="en-US" altLang="zh-TW" dirty="0" smtClean="0"/>
              <a:t>)</a:t>
            </a:r>
            <a:r>
              <a:rPr lang="zh-TW" altLang="en-US" dirty="0" smtClean="0"/>
              <a:t>確認與財務槓桿有關的效果非常雷同。當公司支付利息</a:t>
            </a:r>
            <a:endParaRPr lang="en-US" altLang="zh-TW" dirty="0" smtClean="0"/>
          </a:p>
          <a:p>
            <a:r>
              <a:rPr lang="zh-TW" altLang="en-US" dirty="0" smtClean="0"/>
              <a:t>費用便可享有利息稅盾；反之，當公司收到利息所得，便要繳交利息稅額。如</a:t>
            </a:r>
            <a:endParaRPr lang="en-US" altLang="zh-TW" dirty="0" smtClean="0"/>
          </a:p>
          <a:p>
            <a:r>
              <a:rPr lang="zh-TW" altLang="en-US" dirty="0" smtClean="0"/>
              <a:t>第</a:t>
            </a:r>
            <a:r>
              <a:rPr lang="en-US" altLang="zh-TW" dirty="0" smtClean="0"/>
              <a:t>14</a:t>
            </a:r>
            <a:r>
              <a:rPr lang="zh-TW" altLang="en-US" dirty="0" smtClean="0"/>
              <a:t>章</a:t>
            </a:r>
            <a:r>
              <a:rPr lang="en-US" altLang="zh-TW" dirty="0" smtClean="0"/>
              <a:t>(</a:t>
            </a:r>
            <a:r>
              <a:rPr lang="zh-TW" altLang="en-US" dirty="0" smtClean="0"/>
              <a:t>完美資本市場下的資本結構</a:t>
            </a:r>
            <a:r>
              <a:rPr lang="en-US" altLang="zh-TW" dirty="0" smtClean="0"/>
              <a:t>)</a:t>
            </a:r>
            <a:r>
              <a:rPr lang="zh-TW" altLang="en-US" dirty="0" smtClean="0"/>
              <a:t>討論，現金相當於負槓桿，所以使用槓桿</a:t>
            </a:r>
            <a:endParaRPr lang="en-US" altLang="zh-TW" dirty="0" smtClean="0"/>
          </a:p>
          <a:p>
            <a:r>
              <a:rPr lang="zh-TW" altLang="en-US" dirty="0" smtClean="0"/>
              <a:t>可以享有的租稅好處，即隱含著持有現金的租稅負擔。</a:t>
            </a:r>
            <a:endParaRPr lang="en-US" altLang="zh-TW" dirty="0" smtClean="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201638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條件跟</a:t>
            </a:r>
            <a:r>
              <a:rPr lang="en-US" altLang="zh-TW" dirty="0" smtClean="0"/>
              <a:t>17.4</a:t>
            </a:r>
            <a:r>
              <a:rPr lang="zh-TW" altLang="en-US" dirty="0" smtClean="0"/>
              <a:t>一樣</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753898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條件跟</a:t>
            </a:r>
            <a:r>
              <a:rPr lang="en-US" altLang="zh-TW" dirty="0" smtClean="0"/>
              <a:t>17.4</a:t>
            </a:r>
            <a:r>
              <a:rPr lang="zh-TW" altLang="en-US" dirty="0" smtClean="0"/>
              <a:t>一樣</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3154211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882015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補超連結</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1409074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9046379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873881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981583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7470186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不論公司是否立即分配現金或是保留現金且於未來支付利息，股利所得稅同樣都須繳納，所以股利所得稅率並不會影響公式</a:t>
            </a:r>
            <a:r>
              <a:rPr lang="en-US" altLang="zh-TW" dirty="0" smtClean="0"/>
              <a:t>17.7</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691462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338753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981521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004961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105127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008732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390478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9238440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45798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3201893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還有一個市場不完美就是資訊不對稱，就是經理人比投資人對公司前景有更加資訊，經理人的股利政策會釋放出此資訊。</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911268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5704041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例如從</a:t>
            </a:r>
            <a:r>
              <a:rPr lang="en-US" altLang="zh-TW" dirty="0" smtClean="0"/>
              <a:t>1971</a:t>
            </a:r>
            <a:r>
              <a:rPr lang="zh-TW" altLang="en-US" dirty="0" smtClean="0"/>
              <a:t>年到</a:t>
            </a:r>
            <a:r>
              <a:rPr lang="en-US" altLang="zh-TW" dirty="0" smtClean="0"/>
              <a:t>2001</a:t>
            </a:r>
            <a:r>
              <a:rPr lang="zh-TW" altLang="en-US" dirty="0" smtClean="0"/>
              <a:t>年，僅有</a:t>
            </a:r>
            <a:r>
              <a:rPr lang="en-US" altLang="zh-TW" dirty="0" smtClean="0"/>
              <a:t>5.4%</a:t>
            </a:r>
            <a:r>
              <a:rPr lang="zh-TW" altLang="en-US" dirty="0" smtClean="0"/>
              <a:t>的股利變動為降低。</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039378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林特納</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5808115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4966046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3562015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股利訊號與運用財務槓桿訊號相似。</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4255571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398716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116142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股份買回就像發放股利一樣會透露訊息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532163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8636350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用極短期間的大量買回且為部分的再資本化。</a:t>
            </a:r>
            <a:r>
              <a:rPr lang="en-US" altLang="zh-TW" dirty="0" smtClean="0"/>
              <a:t/>
            </a:r>
            <a:br>
              <a:rPr lang="en-US" altLang="zh-TW" dirty="0" smtClean="0"/>
            </a:br>
            <a:r>
              <a:rPr lang="zh-TW" altLang="en-US" dirty="0" smtClean="0"/>
              <a:t>股份買回價格為當前市價加溢酬</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4040556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200</a:t>
            </a:r>
            <a:r>
              <a:rPr lang="zh-TW" altLang="en-US" dirty="0" smtClean="0"/>
              <a:t>百萬股 ＝</a:t>
            </a:r>
            <a:r>
              <a:rPr lang="zh-TW" altLang="en-US" baseline="0" dirty="0" smtClean="0"/>
              <a:t> ２億股</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3534547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60</a:t>
            </a:r>
            <a:r>
              <a:rPr lang="zh-TW" altLang="en-US" dirty="0" smtClean="0"/>
              <a:t>億 ＝ </a:t>
            </a:r>
            <a:r>
              <a:rPr lang="en-US" altLang="zh-CN" dirty="0" smtClean="0"/>
              <a:t>6000</a:t>
            </a:r>
            <a:r>
              <a:rPr lang="zh-TW" altLang="en-US" dirty="0" smtClean="0"/>
              <a:t>百萬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6584118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175594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1162724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6634214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公司除了發放現金給股東外，也可以發放股票給股東，每位在除息前持有股票的股東會收到額外股票，有可能是公司本身或是子公司。</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788490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6944006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8181065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公司採取</a:t>
            </a:r>
            <a:r>
              <a:rPr lang="en-US" altLang="zh-CN" dirty="0" smtClean="0"/>
              <a:t>3:</a:t>
            </a:r>
            <a:r>
              <a:rPr lang="en-US" altLang="zh-CN" baseline="0" dirty="0" smtClean="0"/>
              <a:t>2</a:t>
            </a:r>
            <a:r>
              <a:rPr lang="zh-TW" altLang="en-US" baseline="0" dirty="0" smtClean="0"/>
              <a:t> 股票分割</a:t>
            </a:r>
            <a:endParaRPr lang="en-US" altLang="zh-TW" baseline="0" dirty="0" smtClean="0"/>
          </a:p>
          <a:p>
            <a:endParaRPr lang="en-US" altLang="zh-TW" baseline="0" dirty="0" smtClean="0"/>
          </a:p>
          <a:p>
            <a:endParaRPr lang="en-US" altLang="zh-TW" baseline="0" dirty="0" smtClean="0"/>
          </a:p>
          <a:p>
            <a:endParaRPr lang="en-US" altLang="zh-TW" baseline="0" dirty="0" smtClean="0"/>
          </a:p>
          <a:p>
            <a:r>
              <a:rPr lang="zh-TW" altLang="en-US" dirty="0" smtClean="0"/>
              <a:t>股數雖然會增加，但每股價格卻會成比例減少，所以價值並沒有變動。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59295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2904951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從公司與股東的角度來看，股票分割沒有實質效果，雖然股數增加，但是股價卻減少，那為什麼還要發放股票股利呢？</a:t>
            </a:r>
            <a:r>
              <a:rPr lang="en-US" altLang="zh-TW" dirty="0" smtClean="0"/>
              <a:t/>
            </a:r>
            <a:br>
              <a:rPr lang="en-US" altLang="zh-TW" dirty="0" smtClean="0"/>
            </a:br>
            <a:r>
              <a:rPr lang="en-US" altLang="zh-TW" dirty="0" smtClean="0"/>
              <a:t/>
            </a:r>
            <a:br>
              <a:rPr lang="en-US" altLang="zh-TW" dirty="0" smtClean="0"/>
            </a:br>
            <a:r>
              <a:rPr lang="zh-TW" altLang="en-US" dirty="0" smtClean="0"/>
              <a:t>多數公司會利用股票分割，讓股價不高於</a:t>
            </a:r>
            <a:r>
              <a:rPr lang="en-US" altLang="zh-TW" dirty="0" smtClean="0"/>
              <a:t>100</a:t>
            </a:r>
            <a:r>
              <a:rPr lang="zh-TW" altLang="en-US" dirty="0" smtClean="0"/>
              <a:t>美元</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35154852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至少</a:t>
            </a:r>
            <a:r>
              <a:rPr lang="en-US" altLang="zh-TW" dirty="0" smtClean="0"/>
              <a:t>1</a:t>
            </a:r>
            <a:r>
              <a:rPr lang="zh-TW" altLang="en-US" dirty="0" smtClean="0"/>
              <a:t>美元</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2883819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大多維持在</a:t>
            </a:r>
            <a:r>
              <a:rPr lang="en-US" altLang="zh-TW" dirty="0" smtClean="0"/>
              <a:t>5~60</a:t>
            </a:r>
            <a:r>
              <a:rPr lang="zh-TW" altLang="en-US" dirty="0" smtClean="0"/>
              <a:t>塊</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016228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3218516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smtClean="0"/>
              <a:t>只有在賣掉股份時才富有繳交資本利得稅的義務</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BFCF3-9568-4335-AEEA-ADF4FFE942E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980616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6BFCF3-9568-4335-AEEA-ADF4FFE942E0}" type="slidenum">
              <a:rPr lang="zh-CN" altLang="en-US" smtClean="0"/>
              <a:t>95</a:t>
            </a:fld>
            <a:endParaRPr lang="zh-CN" altLang="en-US"/>
          </a:p>
        </p:txBody>
      </p:sp>
    </p:spTree>
    <p:extLst>
      <p:ext uri="{BB962C8B-B14F-4D97-AF65-F5344CB8AC3E}">
        <p14:creationId xmlns:p14="http://schemas.microsoft.com/office/powerpoint/2010/main" val="2508078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BE336E-11D8-4054-AE8B-FAA0A2FA072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FE2950C-C728-487D-9499-424079E637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D9E915C-10D5-4A4C-8ABE-5A80E1B26127}"/>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7101D406-E2BF-486E-B9D0-D210C2AAB2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35111A-6BD8-41FB-AB0F-53A5B5084CED}"/>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182467063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FC9BA-87B0-46A6-9B5D-3DBAF8BA088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F9BA581-4850-44B0-9102-DFEC4FCFAEE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8A7208-DE1D-4B87-AC51-249C0BC6F540}"/>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7B8DF7E1-686B-463C-A1F3-AF98699C63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C45603-AA84-4A18-AF18-1D6AE169C5BC}"/>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343177295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FBE1555-B209-424E-9F09-8B6CA76D226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0EF6D4-7489-475A-BB89-90637AC1CE7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01BF0D-658D-48C7-94B1-CA2D1E4BAC31}"/>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70C4D92F-9516-499B-98C7-E8CBEAFD64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9AF09B-52D6-4CAA-B04B-236882578CB4}"/>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1040167969"/>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第四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37DC5AC-2620-422A-8FEF-6EE4E1CFA08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未来计划</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7761882"/>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第一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24265580"/>
      </p:ext>
    </p:extLst>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第一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28025962"/>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6F8934C2-53BC-4F5D-A560-E09AC3F068FE}"/>
              </a:ext>
            </a:extLst>
          </p:cNvPr>
          <p:cNvSpPr>
            <a:spLocks noGrp="1"/>
          </p:cNvSpPr>
          <p:nvPr>
            <p:ph type="pic" sz="quarter" idx="10"/>
          </p:nvPr>
        </p:nvSpPr>
        <p:spPr>
          <a:xfrm>
            <a:off x="6096001" y="1705509"/>
            <a:ext cx="4294067" cy="3446981"/>
          </a:xfrm>
          <a:custGeom>
            <a:avLst/>
            <a:gdLst>
              <a:gd name="connsiteX0" fmla="*/ 574508 w 4294067"/>
              <a:gd name="connsiteY0" fmla="*/ 0 h 3446981"/>
              <a:gd name="connsiteX1" fmla="*/ 3719559 w 4294067"/>
              <a:gd name="connsiteY1" fmla="*/ 0 h 3446981"/>
              <a:gd name="connsiteX2" fmla="*/ 4294067 w 4294067"/>
              <a:gd name="connsiteY2" fmla="*/ 574508 h 3446981"/>
              <a:gd name="connsiteX3" fmla="*/ 4294067 w 4294067"/>
              <a:gd name="connsiteY3" fmla="*/ 2872473 h 3446981"/>
              <a:gd name="connsiteX4" fmla="*/ 3719559 w 4294067"/>
              <a:gd name="connsiteY4" fmla="*/ 3446981 h 3446981"/>
              <a:gd name="connsiteX5" fmla="*/ 574508 w 4294067"/>
              <a:gd name="connsiteY5" fmla="*/ 3446981 h 3446981"/>
              <a:gd name="connsiteX6" fmla="*/ 0 w 4294067"/>
              <a:gd name="connsiteY6" fmla="*/ 2872473 h 3446981"/>
              <a:gd name="connsiteX7" fmla="*/ 0 w 4294067"/>
              <a:gd name="connsiteY7" fmla="*/ 574508 h 3446981"/>
              <a:gd name="connsiteX8" fmla="*/ 574508 w 4294067"/>
              <a:gd name="connsiteY8" fmla="*/ 0 h 344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4067" h="3446981">
                <a:moveTo>
                  <a:pt x="574508" y="0"/>
                </a:moveTo>
                <a:lnTo>
                  <a:pt x="3719559" y="0"/>
                </a:lnTo>
                <a:cubicBezTo>
                  <a:pt x="4036851" y="0"/>
                  <a:pt x="4294067" y="257216"/>
                  <a:pt x="4294067" y="574508"/>
                </a:cubicBezTo>
                <a:lnTo>
                  <a:pt x="4294067" y="2872473"/>
                </a:lnTo>
                <a:cubicBezTo>
                  <a:pt x="4294067" y="3189765"/>
                  <a:pt x="4036851" y="3446981"/>
                  <a:pt x="3719559" y="3446981"/>
                </a:cubicBezTo>
                <a:lnTo>
                  <a:pt x="574508" y="3446981"/>
                </a:lnTo>
                <a:cubicBezTo>
                  <a:pt x="257216" y="3446981"/>
                  <a:pt x="0" y="3189765"/>
                  <a:pt x="0" y="2872473"/>
                </a:cubicBezTo>
                <a:lnTo>
                  <a:pt x="0" y="574508"/>
                </a:lnTo>
                <a:cubicBezTo>
                  <a:pt x="0" y="257216"/>
                  <a:pt x="257216" y="0"/>
                  <a:pt x="574508"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3279FC8E-4F65-4E8F-AFFC-1689EABC43B2}"/>
              </a:ext>
            </a:extLst>
          </p:cNvPr>
          <p:cNvSpPr>
            <a:spLocks noGrp="1"/>
          </p:cNvSpPr>
          <p:nvPr>
            <p:ph type="pic" sz="quarter" idx="11"/>
          </p:nvPr>
        </p:nvSpPr>
        <p:spPr>
          <a:xfrm>
            <a:off x="11125201" y="1705509"/>
            <a:ext cx="4294067" cy="3446981"/>
          </a:xfrm>
          <a:custGeom>
            <a:avLst/>
            <a:gdLst>
              <a:gd name="connsiteX0" fmla="*/ 574508 w 4294067"/>
              <a:gd name="connsiteY0" fmla="*/ 0 h 3446981"/>
              <a:gd name="connsiteX1" fmla="*/ 3719559 w 4294067"/>
              <a:gd name="connsiteY1" fmla="*/ 0 h 3446981"/>
              <a:gd name="connsiteX2" fmla="*/ 4294067 w 4294067"/>
              <a:gd name="connsiteY2" fmla="*/ 574508 h 3446981"/>
              <a:gd name="connsiteX3" fmla="*/ 4294067 w 4294067"/>
              <a:gd name="connsiteY3" fmla="*/ 2872473 h 3446981"/>
              <a:gd name="connsiteX4" fmla="*/ 3719559 w 4294067"/>
              <a:gd name="connsiteY4" fmla="*/ 3446981 h 3446981"/>
              <a:gd name="connsiteX5" fmla="*/ 574508 w 4294067"/>
              <a:gd name="connsiteY5" fmla="*/ 3446981 h 3446981"/>
              <a:gd name="connsiteX6" fmla="*/ 0 w 4294067"/>
              <a:gd name="connsiteY6" fmla="*/ 2872473 h 3446981"/>
              <a:gd name="connsiteX7" fmla="*/ 0 w 4294067"/>
              <a:gd name="connsiteY7" fmla="*/ 574508 h 3446981"/>
              <a:gd name="connsiteX8" fmla="*/ 574508 w 4294067"/>
              <a:gd name="connsiteY8" fmla="*/ 0 h 3446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4067" h="3446981">
                <a:moveTo>
                  <a:pt x="574508" y="0"/>
                </a:moveTo>
                <a:lnTo>
                  <a:pt x="3719559" y="0"/>
                </a:lnTo>
                <a:cubicBezTo>
                  <a:pt x="4036851" y="0"/>
                  <a:pt x="4294067" y="257216"/>
                  <a:pt x="4294067" y="574508"/>
                </a:cubicBezTo>
                <a:lnTo>
                  <a:pt x="4294067" y="2872473"/>
                </a:lnTo>
                <a:cubicBezTo>
                  <a:pt x="4294067" y="3189765"/>
                  <a:pt x="4036851" y="3446981"/>
                  <a:pt x="3719559" y="3446981"/>
                </a:cubicBezTo>
                <a:lnTo>
                  <a:pt x="574508" y="3446981"/>
                </a:lnTo>
                <a:cubicBezTo>
                  <a:pt x="257216" y="3446981"/>
                  <a:pt x="0" y="3189765"/>
                  <a:pt x="0" y="2872473"/>
                </a:cubicBezTo>
                <a:lnTo>
                  <a:pt x="0" y="574508"/>
                </a:lnTo>
                <a:cubicBezTo>
                  <a:pt x="0" y="257216"/>
                  <a:pt x="257216" y="0"/>
                  <a:pt x="574508"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FEDE4803-3974-4542-9B95-183CEE789D3F}"/>
              </a:ext>
            </a:extLst>
          </p:cNvPr>
          <p:cNvGrpSpPr/>
          <p:nvPr userDrawn="1"/>
        </p:nvGrpSpPr>
        <p:grpSpPr>
          <a:xfrm>
            <a:off x="0" y="0"/>
            <a:ext cx="12192000" cy="661012"/>
            <a:chOff x="0" y="0"/>
            <a:chExt cx="12192000" cy="661012"/>
          </a:xfrm>
        </p:grpSpPr>
        <p:sp>
          <p:nvSpPr>
            <p:cNvPr id="5" name="矩形 4">
              <a:extLst>
                <a:ext uri="{FF2B5EF4-FFF2-40B4-BE49-F238E27FC236}">
                  <a16:creationId xmlns:a16="http://schemas.microsoft.com/office/drawing/2014/main" id="{054FFB54-189E-4BE1-95C4-D0EAFCA54FDC}"/>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a:extLst>
                <a:ext uri="{FF2B5EF4-FFF2-40B4-BE49-F238E27FC236}">
                  <a16:creationId xmlns:a16="http://schemas.microsoft.com/office/drawing/2014/main" id="{286F24FF-3B32-46BF-8A57-7D4C40E494A9}"/>
                </a:ext>
              </a:extLst>
            </p:cNvPr>
            <p:cNvGrpSpPr/>
            <p:nvPr/>
          </p:nvGrpSpPr>
          <p:grpSpPr>
            <a:xfrm rot="5400000">
              <a:off x="641564" y="274949"/>
              <a:ext cx="279714" cy="172192"/>
              <a:chOff x="5722295" y="5459104"/>
              <a:chExt cx="741073" cy="184951"/>
            </a:xfrm>
          </p:grpSpPr>
          <p:cxnSp>
            <p:nvCxnSpPr>
              <p:cNvPr id="14" name="直接连接符 13">
                <a:extLst>
                  <a:ext uri="{FF2B5EF4-FFF2-40B4-BE49-F238E27FC236}">
                    <a16:creationId xmlns:a16="http://schemas.microsoft.com/office/drawing/2014/main" id="{9D324B55-ECFC-4093-A980-0951F9244464}"/>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669C7B1D-384E-4734-8919-86BF56B3B273}"/>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0D69F42E-8695-497C-B6B0-A075685F42F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工作概述</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8" name="组合 7">
              <a:extLst>
                <a:ext uri="{FF2B5EF4-FFF2-40B4-BE49-F238E27FC236}">
                  <a16:creationId xmlns:a16="http://schemas.microsoft.com/office/drawing/2014/main" id="{EBFF17A3-99DE-448B-95BA-25F4AF8AC284}"/>
                </a:ext>
              </a:extLst>
            </p:cNvPr>
            <p:cNvGrpSpPr/>
            <p:nvPr/>
          </p:nvGrpSpPr>
          <p:grpSpPr>
            <a:xfrm>
              <a:off x="11028675" y="221187"/>
              <a:ext cx="468000" cy="279716"/>
              <a:chOff x="5475015" y="2767289"/>
              <a:chExt cx="154935" cy="81915"/>
            </a:xfrm>
          </p:grpSpPr>
          <p:cxnSp>
            <p:nvCxnSpPr>
              <p:cNvPr id="9" name="直接连接符 8">
                <a:extLst>
                  <a:ext uri="{FF2B5EF4-FFF2-40B4-BE49-F238E27FC236}">
                    <a16:creationId xmlns:a16="http://schemas.microsoft.com/office/drawing/2014/main" id="{50FE142B-9067-496E-BA0B-FFCDE20F2896}"/>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C84FF46-2E49-4F35-8395-ABD9FD454849}"/>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76A2777-1939-475F-857D-5566541F6F0A}"/>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94993991"/>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第二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37DC5AC-2620-422A-8FEF-6EE4E1CFA08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业绩分析</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32938692"/>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图片占位符 12">
            <a:extLst>
              <a:ext uri="{FF2B5EF4-FFF2-40B4-BE49-F238E27FC236}">
                <a16:creationId xmlns:a16="http://schemas.microsoft.com/office/drawing/2014/main" id="{45DD0C9E-81F3-4532-9FEC-95310E721042}"/>
              </a:ext>
            </a:extLst>
          </p:cNvPr>
          <p:cNvSpPr>
            <a:spLocks noGrp="1"/>
          </p:cNvSpPr>
          <p:nvPr>
            <p:ph type="pic" sz="quarter" idx="10"/>
          </p:nvPr>
        </p:nvSpPr>
        <p:spPr>
          <a:xfrm>
            <a:off x="1317218" y="1102010"/>
            <a:ext cx="2524531" cy="3738278"/>
          </a:xfrm>
          <a:prstGeom prst="roundRect">
            <a:avLst/>
          </a:prstGeom>
        </p:spPr>
        <p:txBody>
          <a:bodyPr/>
          <a:lstStyle/>
          <a:p>
            <a:endParaRPr lang="zh-CN" altLang="en-US"/>
          </a:p>
        </p:txBody>
      </p:sp>
      <p:sp>
        <p:nvSpPr>
          <p:cNvPr id="14" name="图片占位符 12">
            <a:extLst>
              <a:ext uri="{FF2B5EF4-FFF2-40B4-BE49-F238E27FC236}">
                <a16:creationId xmlns:a16="http://schemas.microsoft.com/office/drawing/2014/main" id="{065A6604-E2D4-4CED-823F-3DE994834904}"/>
              </a:ext>
            </a:extLst>
          </p:cNvPr>
          <p:cNvSpPr>
            <a:spLocks noGrp="1"/>
          </p:cNvSpPr>
          <p:nvPr>
            <p:ph type="pic" sz="quarter" idx="11"/>
          </p:nvPr>
        </p:nvSpPr>
        <p:spPr>
          <a:xfrm>
            <a:off x="4901076" y="1102010"/>
            <a:ext cx="2524531" cy="3738278"/>
          </a:xfrm>
          <a:prstGeom prst="roundRect">
            <a:avLst/>
          </a:prstGeom>
        </p:spPr>
        <p:txBody>
          <a:bodyPr/>
          <a:lstStyle/>
          <a:p>
            <a:endParaRPr lang="zh-CN" altLang="en-US"/>
          </a:p>
        </p:txBody>
      </p:sp>
      <p:sp>
        <p:nvSpPr>
          <p:cNvPr id="15" name="图片占位符 12">
            <a:extLst>
              <a:ext uri="{FF2B5EF4-FFF2-40B4-BE49-F238E27FC236}">
                <a16:creationId xmlns:a16="http://schemas.microsoft.com/office/drawing/2014/main" id="{09A35376-A915-4101-BE90-26064EC33F45}"/>
              </a:ext>
            </a:extLst>
          </p:cNvPr>
          <p:cNvSpPr>
            <a:spLocks noGrp="1"/>
          </p:cNvSpPr>
          <p:nvPr>
            <p:ph type="pic" sz="quarter" idx="12"/>
          </p:nvPr>
        </p:nvSpPr>
        <p:spPr>
          <a:xfrm>
            <a:off x="8484885" y="1102010"/>
            <a:ext cx="2524531" cy="3738278"/>
          </a:xfrm>
          <a:prstGeom prst="roundRect">
            <a:avLst/>
          </a:prstGeom>
        </p:spPr>
        <p:txBody>
          <a:bodyPr/>
          <a:lstStyle/>
          <a:p>
            <a:endParaRPr lang="zh-CN" altLang="en-US"/>
          </a:p>
        </p:txBody>
      </p:sp>
      <p:sp>
        <p:nvSpPr>
          <p:cNvPr id="16" name="图片占位符 12">
            <a:extLst>
              <a:ext uri="{FF2B5EF4-FFF2-40B4-BE49-F238E27FC236}">
                <a16:creationId xmlns:a16="http://schemas.microsoft.com/office/drawing/2014/main" id="{115965BA-095C-4B8D-B7FC-CEFABBE46042}"/>
              </a:ext>
            </a:extLst>
          </p:cNvPr>
          <p:cNvSpPr>
            <a:spLocks noGrp="1"/>
          </p:cNvSpPr>
          <p:nvPr>
            <p:ph type="pic" sz="quarter" idx="13"/>
          </p:nvPr>
        </p:nvSpPr>
        <p:spPr>
          <a:xfrm>
            <a:off x="-2088922" y="1102010"/>
            <a:ext cx="2524531" cy="3738278"/>
          </a:xfrm>
          <a:prstGeom prst="roundRect">
            <a:avLst/>
          </a:prstGeom>
        </p:spPr>
        <p:txBody>
          <a:bodyPr/>
          <a:lstStyle/>
          <a:p>
            <a:endParaRPr lang="zh-CN" altLang="en-US"/>
          </a:p>
        </p:txBody>
      </p:sp>
      <p:sp>
        <p:nvSpPr>
          <p:cNvPr id="17" name="图片占位符 12">
            <a:extLst>
              <a:ext uri="{FF2B5EF4-FFF2-40B4-BE49-F238E27FC236}">
                <a16:creationId xmlns:a16="http://schemas.microsoft.com/office/drawing/2014/main" id="{66AC1121-4AD1-40D7-95F8-AD6A6E03A851}"/>
              </a:ext>
            </a:extLst>
          </p:cNvPr>
          <p:cNvSpPr>
            <a:spLocks noGrp="1"/>
          </p:cNvSpPr>
          <p:nvPr>
            <p:ph type="pic" sz="quarter" idx="14"/>
          </p:nvPr>
        </p:nvSpPr>
        <p:spPr>
          <a:xfrm>
            <a:off x="11627078" y="1102010"/>
            <a:ext cx="2524531" cy="3738278"/>
          </a:xfrm>
          <a:prstGeom prst="roundRect">
            <a:avLst/>
          </a:prstGeom>
        </p:spPr>
        <p:txBody>
          <a:bodyPr/>
          <a:lstStyle/>
          <a:p>
            <a:endParaRPr lang="zh-CN" altLang="en-US"/>
          </a:p>
        </p:txBody>
      </p:sp>
      <p:grpSp>
        <p:nvGrpSpPr>
          <p:cNvPr id="28" name="组合 27">
            <a:extLst>
              <a:ext uri="{FF2B5EF4-FFF2-40B4-BE49-F238E27FC236}">
                <a16:creationId xmlns:a16="http://schemas.microsoft.com/office/drawing/2014/main" id="{353EA429-CE16-448E-B01F-CECA83FC6F9C}"/>
              </a:ext>
            </a:extLst>
          </p:cNvPr>
          <p:cNvGrpSpPr/>
          <p:nvPr userDrawn="1"/>
        </p:nvGrpSpPr>
        <p:grpSpPr>
          <a:xfrm>
            <a:off x="0" y="0"/>
            <a:ext cx="12192000" cy="661012"/>
            <a:chOff x="0" y="0"/>
            <a:chExt cx="12192000" cy="661012"/>
          </a:xfrm>
        </p:grpSpPr>
        <p:sp>
          <p:nvSpPr>
            <p:cNvPr id="29" name="矩形 28">
              <a:extLst>
                <a:ext uri="{FF2B5EF4-FFF2-40B4-BE49-F238E27FC236}">
                  <a16:creationId xmlns:a16="http://schemas.microsoft.com/office/drawing/2014/main" id="{F3519AA3-C91F-4270-BD50-A829D57E49AD}"/>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E3F1CB65-E81D-4FE2-8F8B-68B1BC4D7CFB}"/>
                </a:ext>
              </a:extLst>
            </p:cNvPr>
            <p:cNvGrpSpPr/>
            <p:nvPr/>
          </p:nvGrpSpPr>
          <p:grpSpPr>
            <a:xfrm rot="5400000">
              <a:off x="641564" y="274949"/>
              <a:ext cx="279714" cy="172192"/>
              <a:chOff x="5722295" y="5459104"/>
              <a:chExt cx="741073" cy="184951"/>
            </a:xfrm>
          </p:grpSpPr>
          <p:cxnSp>
            <p:nvCxnSpPr>
              <p:cNvPr id="36" name="直接连接符 35">
                <a:extLst>
                  <a:ext uri="{FF2B5EF4-FFF2-40B4-BE49-F238E27FC236}">
                    <a16:creationId xmlns:a16="http://schemas.microsoft.com/office/drawing/2014/main" id="{10A3E27B-8726-442C-8821-82A84442E956}"/>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A5E4DC9-5D9A-4049-9B93-1C42762F709F}"/>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2D571E40-CF7A-4E7E-9197-E674117202F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业绩分析</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32" name="组合 31">
              <a:extLst>
                <a:ext uri="{FF2B5EF4-FFF2-40B4-BE49-F238E27FC236}">
                  <a16:creationId xmlns:a16="http://schemas.microsoft.com/office/drawing/2014/main" id="{23129484-35F4-4BC5-A602-B28E22EE5201}"/>
                </a:ext>
              </a:extLst>
            </p:cNvPr>
            <p:cNvGrpSpPr/>
            <p:nvPr/>
          </p:nvGrpSpPr>
          <p:grpSpPr>
            <a:xfrm>
              <a:off x="11028675" y="221187"/>
              <a:ext cx="468000" cy="279716"/>
              <a:chOff x="5475015" y="2767289"/>
              <a:chExt cx="154935" cy="81915"/>
            </a:xfrm>
          </p:grpSpPr>
          <p:cxnSp>
            <p:nvCxnSpPr>
              <p:cNvPr id="33" name="直接连接符 32">
                <a:extLst>
                  <a:ext uri="{FF2B5EF4-FFF2-40B4-BE49-F238E27FC236}">
                    <a16:creationId xmlns:a16="http://schemas.microsoft.com/office/drawing/2014/main" id="{639295FD-E7D5-41CE-A15A-23DFA246B7D8}"/>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50334EEC-89B7-455F-BEE6-84D883E0C48B}"/>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3BBE5EE-96A5-4673-8170-D48846FF30A3}"/>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63976065"/>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第三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37DC5AC-2620-422A-8FEF-6EE4E1CFA08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成果展示</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7997008"/>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第三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37DC5AC-2620-422A-8FEF-6EE4E1CFA08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成果展示</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
        <p:nvSpPr>
          <p:cNvPr id="51" name="图片占位符 50">
            <a:extLst>
              <a:ext uri="{FF2B5EF4-FFF2-40B4-BE49-F238E27FC236}">
                <a16:creationId xmlns:a16="http://schemas.microsoft.com/office/drawing/2014/main" id="{48BAD551-F47C-40A5-AC7F-447E01B567AD}"/>
              </a:ext>
            </a:extLst>
          </p:cNvPr>
          <p:cNvSpPr>
            <a:spLocks noGrp="1"/>
          </p:cNvSpPr>
          <p:nvPr>
            <p:ph type="pic" sz="quarter" idx="16"/>
          </p:nvPr>
        </p:nvSpPr>
        <p:spPr>
          <a:xfrm>
            <a:off x="807620" y="1604209"/>
            <a:ext cx="2240380" cy="2129814"/>
          </a:xfrm>
          <a:custGeom>
            <a:avLst/>
            <a:gdLst>
              <a:gd name="connsiteX0" fmla="*/ 450944 w 2240380"/>
              <a:gd name="connsiteY0" fmla="*/ 0 h 2129814"/>
              <a:gd name="connsiteX1" fmla="*/ 1789436 w 2240380"/>
              <a:gd name="connsiteY1" fmla="*/ 0 h 2129814"/>
              <a:gd name="connsiteX2" fmla="*/ 2240380 w 2240380"/>
              <a:gd name="connsiteY2" fmla="*/ 450944 h 2129814"/>
              <a:gd name="connsiteX3" fmla="*/ 2240380 w 2240380"/>
              <a:gd name="connsiteY3" fmla="*/ 2129814 h 2129814"/>
              <a:gd name="connsiteX4" fmla="*/ 0 w 2240380"/>
              <a:gd name="connsiteY4" fmla="*/ 2129814 h 2129814"/>
              <a:gd name="connsiteX5" fmla="*/ 0 w 2240380"/>
              <a:gd name="connsiteY5" fmla="*/ 450944 h 2129814"/>
              <a:gd name="connsiteX6" fmla="*/ 450944 w 2240380"/>
              <a:gd name="connsiteY6" fmla="*/ 0 h 21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380" h="2129814">
                <a:moveTo>
                  <a:pt x="450944" y="0"/>
                </a:moveTo>
                <a:lnTo>
                  <a:pt x="1789436" y="0"/>
                </a:lnTo>
                <a:cubicBezTo>
                  <a:pt x="2038485" y="0"/>
                  <a:pt x="2240380" y="201895"/>
                  <a:pt x="2240380" y="450944"/>
                </a:cubicBezTo>
                <a:lnTo>
                  <a:pt x="2240380" y="2129814"/>
                </a:lnTo>
                <a:lnTo>
                  <a:pt x="0" y="2129814"/>
                </a:lnTo>
                <a:lnTo>
                  <a:pt x="0" y="450944"/>
                </a:lnTo>
                <a:cubicBezTo>
                  <a:pt x="0" y="201895"/>
                  <a:pt x="201895" y="0"/>
                  <a:pt x="450944" y="0"/>
                </a:cubicBezTo>
                <a:close/>
              </a:path>
            </a:pathLst>
          </a:custGeom>
        </p:spPr>
        <p:txBody>
          <a:bodyPr wrap="square">
            <a:noAutofit/>
          </a:bodyPr>
          <a:lstStyle/>
          <a:p>
            <a:endParaRPr lang="zh-CN" altLang="en-US"/>
          </a:p>
        </p:txBody>
      </p:sp>
      <p:sp>
        <p:nvSpPr>
          <p:cNvPr id="55" name="图片占位符 54">
            <a:extLst>
              <a:ext uri="{FF2B5EF4-FFF2-40B4-BE49-F238E27FC236}">
                <a16:creationId xmlns:a16="http://schemas.microsoft.com/office/drawing/2014/main" id="{7F8E4801-BB56-46F9-B9BF-DF6DE821F3D7}"/>
              </a:ext>
            </a:extLst>
          </p:cNvPr>
          <p:cNvSpPr>
            <a:spLocks noGrp="1"/>
          </p:cNvSpPr>
          <p:nvPr>
            <p:ph type="pic" sz="quarter" idx="17"/>
          </p:nvPr>
        </p:nvSpPr>
        <p:spPr>
          <a:xfrm>
            <a:off x="3586412" y="1604209"/>
            <a:ext cx="2240380" cy="2129814"/>
          </a:xfrm>
          <a:custGeom>
            <a:avLst/>
            <a:gdLst>
              <a:gd name="connsiteX0" fmla="*/ 450944 w 2240380"/>
              <a:gd name="connsiteY0" fmla="*/ 0 h 2129814"/>
              <a:gd name="connsiteX1" fmla="*/ 1789436 w 2240380"/>
              <a:gd name="connsiteY1" fmla="*/ 0 h 2129814"/>
              <a:gd name="connsiteX2" fmla="*/ 2240380 w 2240380"/>
              <a:gd name="connsiteY2" fmla="*/ 450944 h 2129814"/>
              <a:gd name="connsiteX3" fmla="*/ 2240380 w 2240380"/>
              <a:gd name="connsiteY3" fmla="*/ 2129814 h 2129814"/>
              <a:gd name="connsiteX4" fmla="*/ 0 w 2240380"/>
              <a:gd name="connsiteY4" fmla="*/ 2129814 h 2129814"/>
              <a:gd name="connsiteX5" fmla="*/ 0 w 2240380"/>
              <a:gd name="connsiteY5" fmla="*/ 450944 h 2129814"/>
              <a:gd name="connsiteX6" fmla="*/ 450944 w 2240380"/>
              <a:gd name="connsiteY6" fmla="*/ 0 h 21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380" h="2129814">
                <a:moveTo>
                  <a:pt x="450944" y="0"/>
                </a:moveTo>
                <a:lnTo>
                  <a:pt x="1789436" y="0"/>
                </a:lnTo>
                <a:cubicBezTo>
                  <a:pt x="2038485" y="0"/>
                  <a:pt x="2240380" y="201895"/>
                  <a:pt x="2240380" y="450944"/>
                </a:cubicBezTo>
                <a:lnTo>
                  <a:pt x="2240380" y="2129814"/>
                </a:lnTo>
                <a:lnTo>
                  <a:pt x="0" y="2129814"/>
                </a:lnTo>
                <a:lnTo>
                  <a:pt x="0" y="450944"/>
                </a:lnTo>
                <a:cubicBezTo>
                  <a:pt x="0" y="201895"/>
                  <a:pt x="201895" y="0"/>
                  <a:pt x="450944" y="0"/>
                </a:cubicBez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DCC7DCE1-7936-4518-A8E4-6C8CE018951F}"/>
              </a:ext>
            </a:extLst>
          </p:cNvPr>
          <p:cNvSpPr>
            <a:spLocks noGrp="1"/>
          </p:cNvSpPr>
          <p:nvPr>
            <p:ph type="pic" sz="quarter" idx="18"/>
          </p:nvPr>
        </p:nvSpPr>
        <p:spPr>
          <a:xfrm>
            <a:off x="6365206" y="1604209"/>
            <a:ext cx="2240380" cy="2129814"/>
          </a:xfrm>
          <a:custGeom>
            <a:avLst/>
            <a:gdLst>
              <a:gd name="connsiteX0" fmla="*/ 450944 w 2240380"/>
              <a:gd name="connsiteY0" fmla="*/ 0 h 2129814"/>
              <a:gd name="connsiteX1" fmla="*/ 1789436 w 2240380"/>
              <a:gd name="connsiteY1" fmla="*/ 0 h 2129814"/>
              <a:gd name="connsiteX2" fmla="*/ 2240380 w 2240380"/>
              <a:gd name="connsiteY2" fmla="*/ 450944 h 2129814"/>
              <a:gd name="connsiteX3" fmla="*/ 2240380 w 2240380"/>
              <a:gd name="connsiteY3" fmla="*/ 2129814 h 2129814"/>
              <a:gd name="connsiteX4" fmla="*/ 0 w 2240380"/>
              <a:gd name="connsiteY4" fmla="*/ 2129814 h 2129814"/>
              <a:gd name="connsiteX5" fmla="*/ 0 w 2240380"/>
              <a:gd name="connsiteY5" fmla="*/ 450944 h 2129814"/>
              <a:gd name="connsiteX6" fmla="*/ 450944 w 2240380"/>
              <a:gd name="connsiteY6" fmla="*/ 0 h 21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380" h="2129814">
                <a:moveTo>
                  <a:pt x="450944" y="0"/>
                </a:moveTo>
                <a:lnTo>
                  <a:pt x="1789436" y="0"/>
                </a:lnTo>
                <a:cubicBezTo>
                  <a:pt x="2038485" y="0"/>
                  <a:pt x="2240380" y="201895"/>
                  <a:pt x="2240380" y="450944"/>
                </a:cubicBezTo>
                <a:lnTo>
                  <a:pt x="2240380" y="2129814"/>
                </a:lnTo>
                <a:lnTo>
                  <a:pt x="0" y="2129814"/>
                </a:lnTo>
                <a:lnTo>
                  <a:pt x="0" y="450944"/>
                </a:lnTo>
                <a:cubicBezTo>
                  <a:pt x="0" y="201895"/>
                  <a:pt x="201895" y="0"/>
                  <a:pt x="450944" y="0"/>
                </a:cubicBez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F2D85D02-5680-4D25-9ADF-58A513BABC85}"/>
              </a:ext>
            </a:extLst>
          </p:cNvPr>
          <p:cNvSpPr>
            <a:spLocks noGrp="1"/>
          </p:cNvSpPr>
          <p:nvPr>
            <p:ph type="pic" sz="quarter" idx="19"/>
          </p:nvPr>
        </p:nvSpPr>
        <p:spPr>
          <a:xfrm>
            <a:off x="9144000" y="1604209"/>
            <a:ext cx="2240380" cy="2129814"/>
          </a:xfrm>
          <a:custGeom>
            <a:avLst/>
            <a:gdLst>
              <a:gd name="connsiteX0" fmla="*/ 450944 w 2240380"/>
              <a:gd name="connsiteY0" fmla="*/ 0 h 2129814"/>
              <a:gd name="connsiteX1" fmla="*/ 1789436 w 2240380"/>
              <a:gd name="connsiteY1" fmla="*/ 0 h 2129814"/>
              <a:gd name="connsiteX2" fmla="*/ 2240380 w 2240380"/>
              <a:gd name="connsiteY2" fmla="*/ 450944 h 2129814"/>
              <a:gd name="connsiteX3" fmla="*/ 2240380 w 2240380"/>
              <a:gd name="connsiteY3" fmla="*/ 2129814 h 2129814"/>
              <a:gd name="connsiteX4" fmla="*/ 0 w 2240380"/>
              <a:gd name="connsiteY4" fmla="*/ 2129814 h 2129814"/>
              <a:gd name="connsiteX5" fmla="*/ 0 w 2240380"/>
              <a:gd name="connsiteY5" fmla="*/ 450944 h 2129814"/>
              <a:gd name="connsiteX6" fmla="*/ 450944 w 2240380"/>
              <a:gd name="connsiteY6" fmla="*/ 0 h 212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380" h="2129814">
                <a:moveTo>
                  <a:pt x="450944" y="0"/>
                </a:moveTo>
                <a:lnTo>
                  <a:pt x="1789436" y="0"/>
                </a:lnTo>
                <a:cubicBezTo>
                  <a:pt x="2038485" y="0"/>
                  <a:pt x="2240380" y="201895"/>
                  <a:pt x="2240380" y="450944"/>
                </a:cubicBezTo>
                <a:lnTo>
                  <a:pt x="2240380" y="2129814"/>
                </a:lnTo>
                <a:lnTo>
                  <a:pt x="0" y="2129814"/>
                </a:lnTo>
                <a:lnTo>
                  <a:pt x="0" y="450944"/>
                </a:lnTo>
                <a:cubicBezTo>
                  <a:pt x="0" y="201895"/>
                  <a:pt x="201895" y="0"/>
                  <a:pt x="450944"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59850255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35BD5-94AC-4DB5-A62C-E1F477CFF3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2E2B49-DBC0-414B-8A87-908A8BAD0E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B07E14-3349-4744-928B-B120B24F24C4}"/>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C59415F2-1E11-4B1D-8494-2216093DABA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C565B9-A418-41AD-99F4-113D86591334}"/>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3508621589"/>
      </p:ext>
    </p:extLst>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74EC44AB-910A-4768-BD77-30B7E90E7B3E}"/>
              </a:ext>
            </a:extLst>
          </p:cNvPr>
          <p:cNvSpPr>
            <a:spLocks noGrp="1"/>
          </p:cNvSpPr>
          <p:nvPr>
            <p:ph type="pic" sz="quarter" idx="10"/>
          </p:nvPr>
        </p:nvSpPr>
        <p:spPr>
          <a:xfrm>
            <a:off x="822960" y="1188083"/>
            <a:ext cx="2407920" cy="2408400"/>
          </a:xfrm>
          <a:custGeom>
            <a:avLst/>
            <a:gdLst>
              <a:gd name="connsiteX0" fmla="*/ 401328 w 2407920"/>
              <a:gd name="connsiteY0" fmla="*/ 0 h 2408400"/>
              <a:gd name="connsiteX1" fmla="*/ 2006592 w 2407920"/>
              <a:gd name="connsiteY1" fmla="*/ 0 h 2408400"/>
              <a:gd name="connsiteX2" fmla="*/ 2407920 w 2407920"/>
              <a:gd name="connsiteY2" fmla="*/ 401328 h 2408400"/>
              <a:gd name="connsiteX3" fmla="*/ 2407920 w 2407920"/>
              <a:gd name="connsiteY3" fmla="*/ 2007072 h 2408400"/>
              <a:gd name="connsiteX4" fmla="*/ 2006592 w 2407920"/>
              <a:gd name="connsiteY4" fmla="*/ 2408400 h 2408400"/>
              <a:gd name="connsiteX5" fmla="*/ 401328 w 2407920"/>
              <a:gd name="connsiteY5" fmla="*/ 2408400 h 2408400"/>
              <a:gd name="connsiteX6" fmla="*/ 0 w 2407920"/>
              <a:gd name="connsiteY6" fmla="*/ 2007072 h 2408400"/>
              <a:gd name="connsiteX7" fmla="*/ 0 w 2407920"/>
              <a:gd name="connsiteY7" fmla="*/ 401328 h 2408400"/>
              <a:gd name="connsiteX8" fmla="*/ 401328 w 2407920"/>
              <a:gd name="connsiteY8" fmla="*/ 0 h 24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7920" h="2408400">
                <a:moveTo>
                  <a:pt x="401328" y="0"/>
                </a:moveTo>
                <a:lnTo>
                  <a:pt x="2006592" y="0"/>
                </a:lnTo>
                <a:cubicBezTo>
                  <a:pt x="2228239" y="0"/>
                  <a:pt x="2407920" y="179681"/>
                  <a:pt x="2407920" y="401328"/>
                </a:cubicBezTo>
                <a:lnTo>
                  <a:pt x="2407920" y="2007072"/>
                </a:lnTo>
                <a:cubicBezTo>
                  <a:pt x="2407920" y="2228719"/>
                  <a:pt x="2228239" y="2408400"/>
                  <a:pt x="2006592" y="2408400"/>
                </a:cubicBezTo>
                <a:lnTo>
                  <a:pt x="401328" y="2408400"/>
                </a:lnTo>
                <a:cubicBezTo>
                  <a:pt x="179681" y="2408400"/>
                  <a:pt x="0" y="2228719"/>
                  <a:pt x="0" y="2007072"/>
                </a:cubicBezTo>
                <a:lnTo>
                  <a:pt x="0" y="401328"/>
                </a:lnTo>
                <a:cubicBezTo>
                  <a:pt x="0" y="179681"/>
                  <a:pt x="179681" y="0"/>
                  <a:pt x="401328" y="0"/>
                </a:cubicBez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3BA54065-5340-4135-8484-3971906C3DCF}"/>
              </a:ext>
            </a:extLst>
          </p:cNvPr>
          <p:cNvSpPr>
            <a:spLocks noGrp="1"/>
          </p:cNvSpPr>
          <p:nvPr>
            <p:ph type="pic" sz="quarter" idx="11"/>
          </p:nvPr>
        </p:nvSpPr>
        <p:spPr>
          <a:xfrm>
            <a:off x="3403600" y="1188083"/>
            <a:ext cx="2407920" cy="2408400"/>
          </a:xfrm>
          <a:custGeom>
            <a:avLst/>
            <a:gdLst>
              <a:gd name="connsiteX0" fmla="*/ 401328 w 2407920"/>
              <a:gd name="connsiteY0" fmla="*/ 0 h 2408400"/>
              <a:gd name="connsiteX1" fmla="*/ 2006592 w 2407920"/>
              <a:gd name="connsiteY1" fmla="*/ 0 h 2408400"/>
              <a:gd name="connsiteX2" fmla="*/ 2407920 w 2407920"/>
              <a:gd name="connsiteY2" fmla="*/ 401328 h 2408400"/>
              <a:gd name="connsiteX3" fmla="*/ 2407920 w 2407920"/>
              <a:gd name="connsiteY3" fmla="*/ 2007072 h 2408400"/>
              <a:gd name="connsiteX4" fmla="*/ 2006592 w 2407920"/>
              <a:gd name="connsiteY4" fmla="*/ 2408400 h 2408400"/>
              <a:gd name="connsiteX5" fmla="*/ 401328 w 2407920"/>
              <a:gd name="connsiteY5" fmla="*/ 2408400 h 2408400"/>
              <a:gd name="connsiteX6" fmla="*/ 0 w 2407920"/>
              <a:gd name="connsiteY6" fmla="*/ 2007072 h 2408400"/>
              <a:gd name="connsiteX7" fmla="*/ 0 w 2407920"/>
              <a:gd name="connsiteY7" fmla="*/ 401328 h 2408400"/>
              <a:gd name="connsiteX8" fmla="*/ 401328 w 2407920"/>
              <a:gd name="connsiteY8" fmla="*/ 0 h 24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7920" h="2408400">
                <a:moveTo>
                  <a:pt x="401328" y="0"/>
                </a:moveTo>
                <a:lnTo>
                  <a:pt x="2006592" y="0"/>
                </a:lnTo>
                <a:cubicBezTo>
                  <a:pt x="2228239" y="0"/>
                  <a:pt x="2407920" y="179681"/>
                  <a:pt x="2407920" y="401328"/>
                </a:cubicBezTo>
                <a:lnTo>
                  <a:pt x="2407920" y="2007072"/>
                </a:lnTo>
                <a:cubicBezTo>
                  <a:pt x="2407920" y="2228719"/>
                  <a:pt x="2228239" y="2408400"/>
                  <a:pt x="2006592" y="2408400"/>
                </a:cubicBezTo>
                <a:lnTo>
                  <a:pt x="401328" y="2408400"/>
                </a:lnTo>
                <a:cubicBezTo>
                  <a:pt x="179681" y="2408400"/>
                  <a:pt x="0" y="2228719"/>
                  <a:pt x="0" y="2007072"/>
                </a:cubicBezTo>
                <a:lnTo>
                  <a:pt x="0" y="401328"/>
                </a:lnTo>
                <a:cubicBezTo>
                  <a:pt x="0" y="179681"/>
                  <a:pt x="179681" y="0"/>
                  <a:pt x="401328" y="0"/>
                </a:cubicBez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8840A417-E775-4970-8819-B943C78F88F1}"/>
              </a:ext>
            </a:extLst>
          </p:cNvPr>
          <p:cNvSpPr>
            <a:spLocks noGrp="1"/>
          </p:cNvSpPr>
          <p:nvPr>
            <p:ph type="pic" sz="quarter" idx="12"/>
          </p:nvPr>
        </p:nvSpPr>
        <p:spPr>
          <a:xfrm>
            <a:off x="5984240" y="1188083"/>
            <a:ext cx="2407920" cy="2408400"/>
          </a:xfrm>
          <a:custGeom>
            <a:avLst/>
            <a:gdLst>
              <a:gd name="connsiteX0" fmla="*/ 401328 w 2407920"/>
              <a:gd name="connsiteY0" fmla="*/ 0 h 2408400"/>
              <a:gd name="connsiteX1" fmla="*/ 2006592 w 2407920"/>
              <a:gd name="connsiteY1" fmla="*/ 0 h 2408400"/>
              <a:gd name="connsiteX2" fmla="*/ 2407920 w 2407920"/>
              <a:gd name="connsiteY2" fmla="*/ 401328 h 2408400"/>
              <a:gd name="connsiteX3" fmla="*/ 2407920 w 2407920"/>
              <a:gd name="connsiteY3" fmla="*/ 2007072 h 2408400"/>
              <a:gd name="connsiteX4" fmla="*/ 2006592 w 2407920"/>
              <a:gd name="connsiteY4" fmla="*/ 2408400 h 2408400"/>
              <a:gd name="connsiteX5" fmla="*/ 401328 w 2407920"/>
              <a:gd name="connsiteY5" fmla="*/ 2408400 h 2408400"/>
              <a:gd name="connsiteX6" fmla="*/ 0 w 2407920"/>
              <a:gd name="connsiteY6" fmla="*/ 2007072 h 2408400"/>
              <a:gd name="connsiteX7" fmla="*/ 0 w 2407920"/>
              <a:gd name="connsiteY7" fmla="*/ 401328 h 2408400"/>
              <a:gd name="connsiteX8" fmla="*/ 401328 w 2407920"/>
              <a:gd name="connsiteY8" fmla="*/ 0 h 24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7920" h="2408400">
                <a:moveTo>
                  <a:pt x="401328" y="0"/>
                </a:moveTo>
                <a:lnTo>
                  <a:pt x="2006592" y="0"/>
                </a:lnTo>
                <a:cubicBezTo>
                  <a:pt x="2228239" y="0"/>
                  <a:pt x="2407920" y="179681"/>
                  <a:pt x="2407920" y="401328"/>
                </a:cubicBezTo>
                <a:lnTo>
                  <a:pt x="2407920" y="2007072"/>
                </a:lnTo>
                <a:cubicBezTo>
                  <a:pt x="2407920" y="2228719"/>
                  <a:pt x="2228239" y="2408400"/>
                  <a:pt x="2006592" y="2408400"/>
                </a:cubicBezTo>
                <a:lnTo>
                  <a:pt x="401328" y="2408400"/>
                </a:lnTo>
                <a:cubicBezTo>
                  <a:pt x="179681" y="2408400"/>
                  <a:pt x="0" y="2228719"/>
                  <a:pt x="0" y="2007072"/>
                </a:cubicBezTo>
                <a:lnTo>
                  <a:pt x="0" y="401328"/>
                </a:lnTo>
                <a:cubicBezTo>
                  <a:pt x="0" y="179681"/>
                  <a:pt x="179681" y="0"/>
                  <a:pt x="401328" y="0"/>
                </a:cubicBezTo>
                <a:close/>
              </a:path>
            </a:pathLst>
          </a:custGeom>
        </p:spPr>
        <p:txBody>
          <a:bodyPr wrap="square">
            <a:noAutofit/>
          </a:bodyPr>
          <a:lstStyle/>
          <a:p>
            <a:endParaRPr lang="zh-CN" altLang="en-US"/>
          </a:p>
        </p:txBody>
      </p:sp>
      <p:grpSp>
        <p:nvGrpSpPr>
          <p:cNvPr id="17" name="组合 16">
            <a:extLst>
              <a:ext uri="{FF2B5EF4-FFF2-40B4-BE49-F238E27FC236}">
                <a16:creationId xmlns:a16="http://schemas.microsoft.com/office/drawing/2014/main" id="{7ACED5AE-3731-498A-8F44-7B7AD4491097}"/>
              </a:ext>
            </a:extLst>
          </p:cNvPr>
          <p:cNvGrpSpPr/>
          <p:nvPr userDrawn="1"/>
        </p:nvGrpSpPr>
        <p:grpSpPr>
          <a:xfrm>
            <a:off x="0" y="0"/>
            <a:ext cx="12192000" cy="661012"/>
            <a:chOff x="0" y="0"/>
            <a:chExt cx="12192000" cy="661012"/>
          </a:xfrm>
        </p:grpSpPr>
        <p:sp>
          <p:nvSpPr>
            <p:cNvPr id="18" name="矩形 17">
              <a:extLst>
                <a:ext uri="{FF2B5EF4-FFF2-40B4-BE49-F238E27FC236}">
                  <a16:creationId xmlns:a16="http://schemas.microsoft.com/office/drawing/2014/main" id="{D232C914-7FAA-4EDF-9D51-B33DB2E5984C}"/>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a:extLst>
                <a:ext uri="{FF2B5EF4-FFF2-40B4-BE49-F238E27FC236}">
                  <a16:creationId xmlns:a16="http://schemas.microsoft.com/office/drawing/2014/main" id="{9D2D9289-19F0-4E89-8373-BBF366B438B9}"/>
                </a:ext>
              </a:extLst>
            </p:cNvPr>
            <p:cNvGrpSpPr/>
            <p:nvPr/>
          </p:nvGrpSpPr>
          <p:grpSpPr>
            <a:xfrm rot="5400000">
              <a:off x="641564" y="274949"/>
              <a:ext cx="279714" cy="172192"/>
              <a:chOff x="5722295" y="5459104"/>
              <a:chExt cx="741073" cy="184951"/>
            </a:xfrm>
          </p:grpSpPr>
          <p:cxnSp>
            <p:nvCxnSpPr>
              <p:cNvPr id="25" name="直接连接符 24">
                <a:extLst>
                  <a:ext uri="{FF2B5EF4-FFF2-40B4-BE49-F238E27FC236}">
                    <a16:creationId xmlns:a16="http://schemas.microsoft.com/office/drawing/2014/main" id="{DF76273B-C9CF-407E-9475-A4ABAEC7C574}"/>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97249BA-58D3-45C5-8E6B-B1240E73F0EA}"/>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F42D3A9A-8D4C-4E25-861F-785E5848C326}"/>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成果展示</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1" name="组合 20">
              <a:extLst>
                <a:ext uri="{FF2B5EF4-FFF2-40B4-BE49-F238E27FC236}">
                  <a16:creationId xmlns:a16="http://schemas.microsoft.com/office/drawing/2014/main" id="{3396FABC-DC29-434A-82B3-ADC5EB2523A1}"/>
                </a:ext>
              </a:extLst>
            </p:cNvPr>
            <p:cNvGrpSpPr/>
            <p:nvPr/>
          </p:nvGrpSpPr>
          <p:grpSpPr>
            <a:xfrm>
              <a:off x="11028675" y="221187"/>
              <a:ext cx="468000" cy="279716"/>
              <a:chOff x="5475015" y="2767289"/>
              <a:chExt cx="154935" cy="81915"/>
            </a:xfrm>
          </p:grpSpPr>
          <p:cxnSp>
            <p:nvCxnSpPr>
              <p:cNvPr id="22" name="直接连接符 21">
                <a:extLst>
                  <a:ext uri="{FF2B5EF4-FFF2-40B4-BE49-F238E27FC236}">
                    <a16:creationId xmlns:a16="http://schemas.microsoft.com/office/drawing/2014/main" id="{43796702-5A93-4342-BFF6-CAE999EC5305}"/>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1BDEF7E-0748-4FCB-B486-AD817374B669}"/>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E2D9968-1334-4804-AABA-0489602F091B}"/>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8128626"/>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第四部分">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94A489CD-DF67-4A6E-80A4-51F7469749D7}"/>
              </a:ext>
            </a:extLst>
          </p:cNvPr>
          <p:cNvGrpSpPr/>
          <p:nvPr userDrawn="1"/>
        </p:nvGrpSpPr>
        <p:grpSpPr>
          <a:xfrm>
            <a:off x="0" y="0"/>
            <a:ext cx="12192000" cy="661012"/>
            <a:chOff x="0" y="0"/>
            <a:chExt cx="12192000" cy="661012"/>
          </a:xfrm>
        </p:grpSpPr>
        <p:sp>
          <p:nvSpPr>
            <p:cNvPr id="19" name="矩形 18">
              <a:extLst>
                <a:ext uri="{FF2B5EF4-FFF2-40B4-BE49-F238E27FC236}">
                  <a16:creationId xmlns:a16="http://schemas.microsoft.com/office/drawing/2014/main" id="{50C88CDD-E30D-47E2-9543-36D0573EA4C2}"/>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a:extLst>
                <a:ext uri="{FF2B5EF4-FFF2-40B4-BE49-F238E27FC236}">
                  <a16:creationId xmlns:a16="http://schemas.microsoft.com/office/drawing/2014/main" id="{6B1CB121-A148-454E-84B7-3E26B57C4DD8}"/>
                </a:ext>
              </a:extLst>
            </p:cNvPr>
            <p:cNvGrpSpPr/>
            <p:nvPr/>
          </p:nvGrpSpPr>
          <p:grpSpPr>
            <a:xfrm rot="5400000">
              <a:off x="641564" y="274949"/>
              <a:ext cx="279714" cy="172192"/>
              <a:chOff x="5722295" y="5459104"/>
              <a:chExt cx="741073" cy="184951"/>
            </a:xfrm>
          </p:grpSpPr>
          <p:cxnSp>
            <p:nvCxnSpPr>
              <p:cNvPr id="26" name="直接连接符 25">
                <a:extLst>
                  <a:ext uri="{FF2B5EF4-FFF2-40B4-BE49-F238E27FC236}">
                    <a16:creationId xmlns:a16="http://schemas.microsoft.com/office/drawing/2014/main" id="{CD4A0CDC-71DD-4253-B3B2-7F310B25BE52}"/>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AB75E8D-2739-4C42-89AA-3E3D20004680}"/>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B37DC5AC-2620-422A-8FEF-6EE4E1CFA08C}"/>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未来计划</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22" name="组合 21">
              <a:extLst>
                <a:ext uri="{FF2B5EF4-FFF2-40B4-BE49-F238E27FC236}">
                  <a16:creationId xmlns:a16="http://schemas.microsoft.com/office/drawing/2014/main" id="{C290DDC0-8D22-4762-A271-18798DE46648}"/>
                </a:ext>
              </a:extLst>
            </p:cNvPr>
            <p:cNvGrpSpPr/>
            <p:nvPr/>
          </p:nvGrpSpPr>
          <p:grpSpPr>
            <a:xfrm>
              <a:off x="11028675" y="221187"/>
              <a:ext cx="468000" cy="279716"/>
              <a:chOff x="5475015" y="2767289"/>
              <a:chExt cx="154935" cy="81915"/>
            </a:xfrm>
          </p:grpSpPr>
          <p:cxnSp>
            <p:nvCxnSpPr>
              <p:cNvPr id="23" name="直接连接符 22">
                <a:extLst>
                  <a:ext uri="{FF2B5EF4-FFF2-40B4-BE49-F238E27FC236}">
                    <a16:creationId xmlns:a16="http://schemas.microsoft.com/office/drawing/2014/main" id="{0AF0418F-D6CB-409B-BE13-73157894A5EF}"/>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C539B30-6D05-4385-8E2B-19A800EB5FB7}"/>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EA8727-5D95-470B-AC81-4BE12C3E01F2}"/>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596923"/>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F548B0E0-37ED-48AF-8D21-715603FC6122}"/>
              </a:ext>
            </a:extLst>
          </p:cNvPr>
          <p:cNvGrpSpPr/>
          <p:nvPr userDrawn="1"/>
        </p:nvGrpSpPr>
        <p:grpSpPr>
          <a:xfrm>
            <a:off x="0" y="0"/>
            <a:ext cx="12192000" cy="661012"/>
            <a:chOff x="0" y="0"/>
            <a:chExt cx="12192000" cy="661012"/>
          </a:xfrm>
        </p:grpSpPr>
        <p:sp>
          <p:nvSpPr>
            <p:cNvPr id="12" name="矩形 11">
              <a:extLst>
                <a:ext uri="{FF2B5EF4-FFF2-40B4-BE49-F238E27FC236}">
                  <a16:creationId xmlns:a16="http://schemas.microsoft.com/office/drawing/2014/main" id="{5E576320-7AEB-4B60-AB60-430E29684033}"/>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a:extLst>
                <a:ext uri="{FF2B5EF4-FFF2-40B4-BE49-F238E27FC236}">
                  <a16:creationId xmlns:a16="http://schemas.microsoft.com/office/drawing/2014/main" id="{97FA2B6E-3402-4786-A1CC-7BCFD6B9DF16}"/>
                </a:ext>
              </a:extLst>
            </p:cNvPr>
            <p:cNvGrpSpPr/>
            <p:nvPr/>
          </p:nvGrpSpPr>
          <p:grpSpPr>
            <a:xfrm rot="5400000">
              <a:off x="641564" y="274949"/>
              <a:ext cx="279714" cy="172192"/>
              <a:chOff x="5722295" y="5459104"/>
              <a:chExt cx="741073" cy="184951"/>
            </a:xfrm>
          </p:grpSpPr>
          <p:cxnSp>
            <p:nvCxnSpPr>
              <p:cNvPr id="19" name="直接连接符 18">
                <a:extLst>
                  <a:ext uri="{FF2B5EF4-FFF2-40B4-BE49-F238E27FC236}">
                    <a16:creationId xmlns:a16="http://schemas.microsoft.com/office/drawing/2014/main" id="{4BB3B87B-992B-40DD-B4CC-EBFC794FAB0A}"/>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5CA789F-06FE-41C1-8244-B3C79B3CBF24}"/>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B2B34DFD-7E5E-489E-B4D7-82AEDAF30FA0}"/>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未来计划</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15" name="组合 14">
              <a:extLst>
                <a:ext uri="{FF2B5EF4-FFF2-40B4-BE49-F238E27FC236}">
                  <a16:creationId xmlns:a16="http://schemas.microsoft.com/office/drawing/2014/main" id="{50D0A5ED-C535-425A-AF73-887225008A3D}"/>
                </a:ext>
              </a:extLst>
            </p:cNvPr>
            <p:cNvGrpSpPr/>
            <p:nvPr/>
          </p:nvGrpSpPr>
          <p:grpSpPr>
            <a:xfrm>
              <a:off x="11028675" y="221187"/>
              <a:ext cx="468000" cy="279716"/>
              <a:chOff x="5475015" y="2767289"/>
              <a:chExt cx="154935" cy="81915"/>
            </a:xfrm>
          </p:grpSpPr>
          <p:cxnSp>
            <p:nvCxnSpPr>
              <p:cNvPr id="16" name="直接连接符 15">
                <a:extLst>
                  <a:ext uri="{FF2B5EF4-FFF2-40B4-BE49-F238E27FC236}">
                    <a16:creationId xmlns:a16="http://schemas.microsoft.com/office/drawing/2014/main" id="{890E781D-873E-43D0-88EF-03B2D53A110C}"/>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0F3DED5-6319-4DFD-B81D-4CBF917807AC}"/>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5BA4446-1CEB-4A9A-A153-166826E33A3F}"/>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
        <p:nvSpPr>
          <p:cNvPr id="22" name="图片占位符 21">
            <a:extLst>
              <a:ext uri="{FF2B5EF4-FFF2-40B4-BE49-F238E27FC236}">
                <a16:creationId xmlns:a16="http://schemas.microsoft.com/office/drawing/2014/main" id="{153AA4A5-E514-4E36-8784-1F1778C50953}"/>
              </a:ext>
            </a:extLst>
          </p:cNvPr>
          <p:cNvSpPr>
            <a:spLocks noGrp="1"/>
          </p:cNvSpPr>
          <p:nvPr>
            <p:ph type="pic" sz="quarter" idx="10"/>
          </p:nvPr>
        </p:nvSpPr>
        <p:spPr>
          <a:xfrm>
            <a:off x="6218239" y="1765301"/>
            <a:ext cx="2395108" cy="1627982"/>
          </a:xfrm>
          <a:prstGeom prst="roundRect">
            <a:avLst/>
          </a:prstGeom>
        </p:spPr>
        <p:txBody>
          <a:bodyPr/>
          <a:lstStyle/>
          <a:p>
            <a:endParaRPr lang="zh-CN" altLang="en-US"/>
          </a:p>
        </p:txBody>
      </p:sp>
      <p:sp>
        <p:nvSpPr>
          <p:cNvPr id="23" name="图片占位符 21">
            <a:extLst>
              <a:ext uri="{FF2B5EF4-FFF2-40B4-BE49-F238E27FC236}">
                <a16:creationId xmlns:a16="http://schemas.microsoft.com/office/drawing/2014/main" id="{A8D61C7F-9C64-4150-91FC-437A1A986A35}"/>
              </a:ext>
            </a:extLst>
          </p:cNvPr>
          <p:cNvSpPr>
            <a:spLocks noGrp="1"/>
          </p:cNvSpPr>
          <p:nvPr>
            <p:ph type="pic" sz="quarter" idx="11"/>
          </p:nvPr>
        </p:nvSpPr>
        <p:spPr>
          <a:xfrm>
            <a:off x="8867567" y="1765301"/>
            <a:ext cx="2395108" cy="1627982"/>
          </a:xfrm>
          <a:prstGeom prst="roundRect">
            <a:avLst/>
          </a:prstGeom>
        </p:spPr>
        <p:txBody>
          <a:bodyPr/>
          <a:lstStyle/>
          <a:p>
            <a:endParaRPr lang="zh-CN" altLang="en-US"/>
          </a:p>
        </p:txBody>
      </p:sp>
      <p:sp>
        <p:nvSpPr>
          <p:cNvPr id="24" name="图片占位符 21">
            <a:extLst>
              <a:ext uri="{FF2B5EF4-FFF2-40B4-BE49-F238E27FC236}">
                <a16:creationId xmlns:a16="http://schemas.microsoft.com/office/drawing/2014/main" id="{85727417-7CA1-4595-8EB9-F08F7138C1F3}"/>
              </a:ext>
            </a:extLst>
          </p:cNvPr>
          <p:cNvSpPr>
            <a:spLocks noGrp="1"/>
          </p:cNvSpPr>
          <p:nvPr>
            <p:ph type="pic" sz="quarter" idx="12"/>
          </p:nvPr>
        </p:nvSpPr>
        <p:spPr>
          <a:xfrm>
            <a:off x="938130" y="3921918"/>
            <a:ext cx="2395108" cy="1627982"/>
          </a:xfrm>
          <a:prstGeom prst="roundRect">
            <a:avLst/>
          </a:prstGeom>
        </p:spPr>
        <p:txBody>
          <a:bodyPr/>
          <a:lstStyle/>
          <a:p>
            <a:endParaRPr lang="zh-CN" altLang="en-US"/>
          </a:p>
        </p:txBody>
      </p:sp>
      <p:sp>
        <p:nvSpPr>
          <p:cNvPr id="25" name="图片占位符 21">
            <a:extLst>
              <a:ext uri="{FF2B5EF4-FFF2-40B4-BE49-F238E27FC236}">
                <a16:creationId xmlns:a16="http://schemas.microsoft.com/office/drawing/2014/main" id="{6F946DDA-4DC3-4CDC-A9BE-3019E2203692}"/>
              </a:ext>
            </a:extLst>
          </p:cNvPr>
          <p:cNvSpPr>
            <a:spLocks noGrp="1"/>
          </p:cNvSpPr>
          <p:nvPr>
            <p:ph type="pic" sz="quarter" idx="13"/>
          </p:nvPr>
        </p:nvSpPr>
        <p:spPr>
          <a:xfrm>
            <a:off x="3578226" y="3921918"/>
            <a:ext cx="2395108" cy="1627982"/>
          </a:xfrm>
          <a:prstGeom prst="roundRect">
            <a:avLst/>
          </a:prstGeom>
        </p:spPr>
        <p:txBody>
          <a:bodyPr/>
          <a:lstStyle/>
          <a:p>
            <a:endParaRPr lang="zh-CN" altLang="en-US"/>
          </a:p>
        </p:txBody>
      </p:sp>
      <p:sp>
        <p:nvSpPr>
          <p:cNvPr id="26" name="图片占位符 21">
            <a:extLst>
              <a:ext uri="{FF2B5EF4-FFF2-40B4-BE49-F238E27FC236}">
                <a16:creationId xmlns:a16="http://schemas.microsoft.com/office/drawing/2014/main" id="{E11696D9-4E93-4574-BA65-8D44644C90F3}"/>
              </a:ext>
            </a:extLst>
          </p:cNvPr>
          <p:cNvSpPr>
            <a:spLocks noGrp="1"/>
          </p:cNvSpPr>
          <p:nvPr>
            <p:ph type="pic" sz="quarter" idx="14"/>
          </p:nvPr>
        </p:nvSpPr>
        <p:spPr>
          <a:xfrm>
            <a:off x="8858418" y="3563936"/>
            <a:ext cx="2395108" cy="1985963"/>
          </a:xfrm>
          <a:prstGeom prst="roundRect">
            <a:avLst/>
          </a:prstGeom>
        </p:spPr>
        <p:txBody>
          <a:bodyPr/>
          <a:lstStyle/>
          <a:p>
            <a:endParaRPr lang="zh-CN" altLang="en-US"/>
          </a:p>
        </p:txBody>
      </p:sp>
    </p:spTree>
    <p:extLst>
      <p:ext uri="{BB962C8B-B14F-4D97-AF65-F5344CB8AC3E}">
        <p14:creationId xmlns:p14="http://schemas.microsoft.com/office/powerpoint/2010/main" val="2965396662"/>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2A8CA72F-8460-4702-AEA2-CB20B99E6B51}"/>
              </a:ext>
            </a:extLst>
          </p:cNvPr>
          <p:cNvGrpSpPr/>
          <p:nvPr userDrawn="1"/>
        </p:nvGrpSpPr>
        <p:grpSpPr>
          <a:xfrm>
            <a:off x="0" y="0"/>
            <a:ext cx="12192000" cy="661012"/>
            <a:chOff x="0" y="0"/>
            <a:chExt cx="12192000" cy="661012"/>
          </a:xfrm>
        </p:grpSpPr>
        <p:sp>
          <p:nvSpPr>
            <p:cNvPr id="14" name="矩形 13">
              <a:extLst>
                <a:ext uri="{FF2B5EF4-FFF2-40B4-BE49-F238E27FC236}">
                  <a16:creationId xmlns:a16="http://schemas.microsoft.com/office/drawing/2014/main" id="{60A22B38-D62B-412E-AD09-ACF3093F8B65}"/>
                </a:ext>
              </a:extLst>
            </p:cNvPr>
            <p:cNvSpPr/>
            <p:nvPr/>
          </p:nvSpPr>
          <p:spPr>
            <a:xfrm>
              <a:off x="0" y="0"/>
              <a:ext cx="12192000" cy="661012"/>
            </a:xfrm>
            <a:prstGeom prst="rect">
              <a:avLst/>
            </a:prstGeom>
            <a:solidFill>
              <a:srgbClr val="E7E7E9"/>
            </a:solidFill>
            <a:ln>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a:extLst>
                <a:ext uri="{FF2B5EF4-FFF2-40B4-BE49-F238E27FC236}">
                  <a16:creationId xmlns:a16="http://schemas.microsoft.com/office/drawing/2014/main" id="{398F5823-8957-4A49-88C3-8488C8DA9974}"/>
                </a:ext>
              </a:extLst>
            </p:cNvPr>
            <p:cNvGrpSpPr/>
            <p:nvPr/>
          </p:nvGrpSpPr>
          <p:grpSpPr>
            <a:xfrm rot="5400000">
              <a:off x="641564" y="274949"/>
              <a:ext cx="279714" cy="172192"/>
              <a:chOff x="5722295" y="5459104"/>
              <a:chExt cx="741073" cy="184951"/>
            </a:xfrm>
          </p:grpSpPr>
          <p:cxnSp>
            <p:nvCxnSpPr>
              <p:cNvPr id="21" name="直接连接符 20">
                <a:extLst>
                  <a:ext uri="{FF2B5EF4-FFF2-40B4-BE49-F238E27FC236}">
                    <a16:creationId xmlns:a16="http://schemas.microsoft.com/office/drawing/2014/main" id="{1F5BBC02-C7F8-4B56-81CE-8C60E065578B}"/>
                  </a:ext>
                </a:extLst>
              </p:cNvPr>
              <p:cNvCxnSpPr>
                <a:cxnSpLocks/>
              </p:cNvCxnSpPr>
              <p:nvPr/>
            </p:nvCxnSpPr>
            <p:spPr>
              <a:xfrm>
                <a:off x="5722295" y="5459104"/>
                <a:ext cx="373705" cy="184951"/>
              </a:xfrm>
              <a:prstGeom prst="line">
                <a:avLst/>
              </a:prstGeom>
              <a:ln w="3175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AEA6A7A-2085-463C-861A-C3B467545971}"/>
                  </a:ext>
                </a:extLst>
              </p:cNvPr>
              <p:cNvCxnSpPr>
                <a:cxnSpLocks/>
              </p:cNvCxnSpPr>
              <p:nvPr/>
            </p:nvCxnSpPr>
            <p:spPr>
              <a:xfrm flipH="1">
                <a:off x="6089663" y="5459104"/>
                <a:ext cx="373705" cy="184951"/>
              </a:xfrm>
              <a:prstGeom prst="line">
                <a:avLst/>
              </a:prstGeom>
              <a:ln w="31750">
                <a:solidFill>
                  <a:srgbClr val="007AFF"/>
                </a:solidFill>
                <a:round/>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81E24295-FD9D-4286-AF71-45655F89CE51}"/>
                </a:ext>
              </a:extLst>
            </p:cNvPr>
            <p:cNvSpPr txBox="1"/>
            <p:nvPr/>
          </p:nvSpPr>
          <p:spPr>
            <a:xfrm>
              <a:off x="1006130" y="191768"/>
              <a:ext cx="1281815" cy="338554"/>
            </a:xfrm>
            <a:prstGeom prst="rect">
              <a:avLst/>
            </a:prstGeom>
            <a:noFill/>
          </p:spPr>
          <p:txBody>
            <a:bodyPr wrap="square" rtlCol="0">
              <a:spAutoFit/>
            </a:bodyPr>
            <a:lstStyle/>
            <a:p>
              <a:r>
                <a:rPr lang="zh-CN" altLang="en-US" sz="1600" dirty="0">
                  <a:solidFill>
                    <a:srgbClr val="007AFF"/>
                  </a:solidFill>
                  <a:latin typeface="印品黑体" panose="00000500000000000000" pitchFamily="2" charset="-122"/>
                  <a:ea typeface="印品黑体" panose="00000500000000000000" pitchFamily="2" charset="-122"/>
                </a:rPr>
                <a:t>未来计划</a:t>
              </a:r>
              <a:endParaRPr lang="en-US" altLang="zh-CN" sz="1600" dirty="0">
                <a:solidFill>
                  <a:srgbClr val="007AFF"/>
                </a:solidFill>
                <a:latin typeface="印品黑体" panose="00000500000000000000" pitchFamily="2" charset="-122"/>
                <a:ea typeface="印品黑体" panose="00000500000000000000" pitchFamily="2" charset="-122"/>
              </a:endParaRPr>
            </a:p>
          </p:txBody>
        </p:sp>
        <p:grpSp>
          <p:nvGrpSpPr>
            <p:cNvPr id="17" name="组合 16">
              <a:extLst>
                <a:ext uri="{FF2B5EF4-FFF2-40B4-BE49-F238E27FC236}">
                  <a16:creationId xmlns:a16="http://schemas.microsoft.com/office/drawing/2014/main" id="{8EF31CBA-3A80-4481-922C-687CFAB0452A}"/>
                </a:ext>
              </a:extLst>
            </p:cNvPr>
            <p:cNvGrpSpPr/>
            <p:nvPr/>
          </p:nvGrpSpPr>
          <p:grpSpPr>
            <a:xfrm>
              <a:off x="11028675" y="221187"/>
              <a:ext cx="468000" cy="279716"/>
              <a:chOff x="5475015" y="2767289"/>
              <a:chExt cx="154935" cy="81915"/>
            </a:xfrm>
          </p:grpSpPr>
          <p:cxnSp>
            <p:nvCxnSpPr>
              <p:cNvPr id="18" name="直接连接符 17">
                <a:extLst>
                  <a:ext uri="{FF2B5EF4-FFF2-40B4-BE49-F238E27FC236}">
                    <a16:creationId xmlns:a16="http://schemas.microsoft.com/office/drawing/2014/main" id="{60D670F3-344E-4C3F-8A8C-70692213A3F9}"/>
                  </a:ext>
                </a:extLst>
              </p:cNvPr>
              <p:cNvCxnSpPr>
                <a:cxnSpLocks/>
              </p:cNvCxnSpPr>
              <p:nvPr/>
            </p:nvCxnSpPr>
            <p:spPr>
              <a:xfrm>
                <a:off x="5475015" y="2767289"/>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F2B9881-0372-42C4-9FD7-81B108507C14}"/>
                  </a:ext>
                </a:extLst>
              </p:cNvPr>
              <p:cNvCxnSpPr>
                <a:cxnSpLocks/>
              </p:cNvCxnSpPr>
              <p:nvPr/>
            </p:nvCxnSpPr>
            <p:spPr>
              <a:xfrm>
                <a:off x="5475015" y="2808247"/>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D27D14-69A0-4EEA-8E9B-53A54D0FD083}"/>
                  </a:ext>
                </a:extLst>
              </p:cNvPr>
              <p:cNvCxnSpPr>
                <a:cxnSpLocks/>
              </p:cNvCxnSpPr>
              <p:nvPr/>
            </p:nvCxnSpPr>
            <p:spPr>
              <a:xfrm>
                <a:off x="5475015" y="2849204"/>
                <a:ext cx="154935" cy="0"/>
              </a:xfrm>
              <a:prstGeom prst="line">
                <a:avLst/>
              </a:prstGeom>
              <a:ln w="38100" cap="rnd">
                <a:solidFill>
                  <a:srgbClr val="007AFF"/>
                </a:solidFill>
              </a:ln>
            </p:spPr>
            <p:style>
              <a:lnRef idx="1">
                <a:schemeClr val="accent1"/>
              </a:lnRef>
              <a:fillRef idx="0">
                <a:schemeClr val="accent1"/>
              </a:fillRef>
              <a:effectRef idx="0">
                <a:schemeClr val="accent1"/>
              </a:effectRef>
              <a:fontRef idx="minor">
                <a:schemeClr val="tx1"/>
              </a:fontRef>
            </p:style>
          </p:cxnSp>
        </p:grpSp>
      </p:grpSp>
      <p:sp>
        <p:nvSpPr>
          <p:cNvPr id="27" name="图片占位符 26">
            <a:extLst>
              <a:ext uri="{FF2B5EF4-FFF2-40B4-BE49-F238E27FC236}">
                <a16:creationId xmlns:a16="http://schemas.microsoft.com/office/drawing/2014/main" id="{65C37968-5451-49D0-96B7-E04C22CE4520}"/>
              </a:ext>
            </a:extLst>
          </p:cNvPr>
          <p:cNvSpPr>
            <a:spLocks noGrp="1"/>
          </p:cNvSpPr>
          <p:nvPr>
            <p:ph type="pic" sz="quarter" idx="10"/>
          </p:nvPr>
        </p:nvSpPr>
        <p:spPr>
          <a:xfrm>
            <a:off x="-1" y="1691640"/>
            <a:ext cx="4907280" cy="2087880"/>
          </a:xfrm>
          <a:prstGeom prst="roundRect">
            <a:avLst/>
          </a:pr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FCCE973-F522-446B-B9E7-ED8101B73F66}"/>
              </a:ext>
            </a:extLst>
          </p:cNvPr>
          <p:cNvSpPr>
            <a:spLocks noGrp="1"/>
          </p:cNvSpPr>
          <p:nvPr>
            <p:ph type="pic" sz="quarter" idx="11"/>
          </p:nvPr>
        </p:nvSpPr>
        <p:spPr>
          <a:xfrm>
            <a:off x="5074919" y="1691640"/>
            <a:ext cx="4907280" cy="2087880"/>
          </a:xfrm>
          <a:prstGeom prst="roundRect">
            <a:avLst/>
          </a:prstGeom>
        </p:spPr>
        <p:txBody>
          <a:bodyPr wrap="square">
            <a:noAutofit/>
          </a:bodyPr>
          <a:lstStyle/>
          <a:p>
            <a:endParaRPr lang="zh-CN" altLang="en-US"/>
          </a:p>
        </p:txBody>
      </p:sp>
      <p:sp>
        <p:nvSpPr>
          <p:cNvPr id="29" name="图片占位符 28">
            <a:extLst>
              <a:ext uri="{FF2B5EF4-FFF2-40B4-BE49-F238E27FC236}">
                <a16:creationId xmlns:a16="http://schemas.microsoft.com/office/drawing/2014/main" id="{E89D049D-5692-4CC8-9E9D-34FB819B8C13}"/>
              </a:ext>
            </a:extLst>
          </p:cNvPr>
          <p:cNvSpPr>
            <a:spLocks noGrp="1"/>
          </p:cNvSpPr>
          <p:nvPr>
            <p:ph type="pic" sz="quarter" idx="12"/>
          </p:nvPr>
        </p:nvSpPr>
        <p:spPr>
          <a:xfrm>
            <a:off x="10149839" y="1691640"/>
            <a:ext cx="4907280" cy="2087880"/>
          </a:xfrm>
          <a:prstGeom prst="roundRect">
            <a:avLst/>
          </a:prstGeom>
        </p:spPr>
        <p:txBody>
          <a:bodyPr wrap="square">
            <a:noAutofit/>
          </a:bodyPr>
          <a:lstStyle/>
          <a:p>
            <a:endParaRPr lang="zh-CN" altLang="en-US"/>
          </a:p>
        </p:txBody>
      </p:sp>
      <p:sp>
        <p:nvSpPr>
          <p:cNvPr id="32" name="图片占位符 31">
            <a:extLst>
              <a:ext uri="{FF2B5EF4-FFF2-40B4-BE49-F238E27FC236}">
                <a16:creationId xmlns:a16="http://schemas.microsoft.com/office/drawing/2014/main" id="{C5626581-9036-43F4-9148-2DEEB51DEE65}"/>
              </a:ext>
            </a:extLst>
          </p:cNvPr>
          <p:cNvSpPr>
            <a:spLocks noGrp="1"/>
          </p:cNvSpPr>
          <p:nvPr>
            <p:ph type="pic" sz="quarter" idx="13"/>
          </p:nvPr>
        </p:nvSpPr>
        <p:spPr>
          <a:xfrm>
            <a:off x="10953115" y="3914578"/>
            <a:ext cx="4907280" cy="2087880"/>
          </a:xfrm>
          <a:prstGeom prst="roundRect">
            <a:avLst/>
          </a:prstGeom>
        </p:spPr>
        <p:txBody>
          <a:bodyPr wrap="square">
            <a:noAutofit/>
          </a:bodyPr>
          <a:lstStyle/>
          <a:p>
            <a:endParaRPr lang="zh-CN" altLang="en-US"/>
          </a:p>
        </p:txBody>
      </p:sp>
      <p:sp>
        <p:nvSpPr>
          <p:cNvPr id="33" name="图片占位符 32">
            <a:extLst>
              <a:ext uri="{FF2B5EF4-FFF2-40B4-BE49-F238E27FC236}">
                <a16:creationId xmlns:a16="http://schemas.microsoft.com/office/drawing/2014/main" id="{76FE3747-2C0B-4AC2-B856-4C9E4C7856B4}"/>
              </a:ext>
            </a:extLst>
          </p:cNvPr>
          <p:cNvSpPr>
            <a:spLocks noGrp="1"/>
          </p:cNvSpPr>
          <p:nvPr>
            <p:ph type="pic" sz="quarter" idx="14"/>
          </p:nvPr>
        </p:nvSpPr>
        <p:spPr>
          <a:xfrm>
            <a:off x="5878195" y="3914578"/>
            <a:ext cx="4907280" cy="2087880"/>
          </a:xfrm>
          <a:prstGeom prst="roundRect">
            <a:avLst/>
          </a:pr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334C42E2-12B5-4939-9FCB-058A9C3BAAEE}"/>
              </a:ext>
            </a:extLst>
          </p:cNvPr>
          <p:cNvSpPr>
            <a:spLocks noGrp="1"/>
          </p:cNvSpPr>
          <p:nvPr>
            <p:ph type="pic" sz="quarter" idx="15"/>
          </p:nvPr>
        </p:nvSpPr>
        <p:spPr>
          <a:xfrm>
            <a:off x="803275" y="3914578"/>
            <a:ext cx="4907280" cy="2087880"/>
          </a:xfrm>
          <a:prstGeom prst="roundRect">
            <a:avLst/>
          </a:prstGeom>
        </p:spPr>
        <p:txBody>
          <a:bodyPr wrap="square">
            <a:noAutofit/>
          </a:bodyPr>
          <a:lstStyle/>
          <a:p>
            <a:endParaRPr lang="zh-CN" altLang="en-US"/>
          </a:p>
        </p:txBody>
      </p:sp>
      <p:sp>
        <p:nvSpPr>
          <p:cNvPr id="35" name="图片占位符 34">
            <a:extLst>
              <a:ext uri="{FF2B5EF4-FFF2-40B4-BE49-F238E27FC236}">
                <a16:creationId xmlns:a16="http://schemas.microsoft.com/office/drawing/2014/main" id="{B7BD079F-8777-48DE-92CE-C602C03A64CA}"/>
              </a:ext>
            </a:extLst>
          </p:cNvPr>
          <p:cNvSpPr>
            <a:spLocks noGrp="1"/>
          </p:cNvSpPr>
          <p:nvPr>
            <p:ph type="pic" sz="quarter" idx="16"/>
          </p:nvPr>
        </p:nvSpPr>
        <p:spPr>
          <a:xfrm>
            <a:off x="-4271645" y="3914578"/>
            <a:ext cx="4907280" cy="2087880"/>
          </a:xfrm>
          <a:prstGeom prst="roundRect">
            <a:avLst/>
          </a:prstGeom>
        </p:spPr>
        <p:txBody>
          <a:bodyPr wrap="square">
            <a:noAutofit/>
          </a:bodyPr>
          <a:lstStyle/>
          <a:p>
            <a:endParaRPr lang="zh-CN" altLang="en-US"/>
          </a:p>
        </p:txBody>
      </p:sp>
    </p:spTree>
    <p:extLst>
      <p:ext uri="{BB962C8B-B14F-4D97-AF65-F5344CB8AC3E}">
        <p14:creationId xmlns:p14="http://schemas.microsoft.com/office/powerpoint/2010/main" val="1388384941"/>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5BF3B-9C58-4A57-B11C-FB3DB864F9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04042B0-E85C-4FFB-9586-7E4DE1E873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C04A8F4-2566-4E34-ACA2-1649075A5484}"/>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384B833B-50FC-4AFF-B2F1-1FBA4C7CCD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7E3428-7D30-4870-9CE7-F9129089C88A}"/>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3840527439"/>
      </p:ext>
    </p:extLst>
  </p:cSld>
  <p:clrMapOvr>
    <a:masterClrMapping/>
  </p:clrMapOvr>
  <p:transition spd="med">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C46B3-AC6D-456F-BB65-3E8C26C049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2C94BD-25A1-4694-974F-92BA5E9F6FA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A73EC0C-3479-4081-A527-807335FB97F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74A08D-9F58-40D1-97E6-9CA7A58786F9}"/>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BDAC2833-EE47-49FC-B886-39FAD89E42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49B82B-0E57-4412-B227-2DF30C99DFC8}"/>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3389128772"/>
      </p:ext>
    </p:extLst>
  </p:cSld>
  <p:clrMapOvr>
    <a:masterClrMapping/>
  </p:clrMapOvr>
  <p:transition spd="med">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EA923-1443-41A0-A4E3-DDBD4E34B1F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171065C-80CF-4C6F-A474-4002E176F1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22E16BC-A914-433A-8C18-5F5D40CAEA3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EF6B00-ADF1-41E7-9B61-F84981C0C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CA040AC-399E-4941-A25F-FF00BE25FF7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5FFE132-C71F-495F-BA58-FBA1DE1D9AD8}"/>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8" name="页脚占位符 7">
            <a:extLst>
              <a:ext uri="{FF2B5EF4-FFF2-40B4-BE49-F238E27FC236}">
                <a16:creationId xmlns:a16="http://schemas.microsoft.com/office/drawing/2014/main" id="{E5F97675-DE16-4737-AEBB-2352CC3C9FA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95E8813-08F9-4FED-A443-410B879F0BF9}"/>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1802825825"/>
      </p:ext>
    </p:extLst>
  </p:cSld>
  <p:clrMapOvr>
    <a:masterClrMapping/>
  </p:clrMapOvr>
  <p:transition spd="med">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67F54-DBFD-406F-A7D9-BC4BA38A1C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AEBA32-C8F6-4998-A5EE-BB5F44ABD26F}"/>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4" name="页脚占位符 3">
            <a:extLst>
              <a:ext uri="{FF2B5EF4-FFF2-40B4-BE49-F238E27FC236}">
                <a16:creationId xmlns:a16="http://schemas.microsoft.com/office/drawing/2014/main" id="{A7917339-4E24-4C0E-B189-2B5C54A49F1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44B5F8B-8C9C-4D11-A903-40ABDF54AB9F}"/>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393742670"/>
      </p:ext>
    </p:extLst>
  </p:cSld>
  <p:clrMapOvr>
    <a:masterClrMapping/>
  </p:clrMapOvr>
  <p:transition spd="med">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B556871-E0C7-440B-B909-12A39F2A99A0}"/>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3" name="页脚占位符 2">
            <a:extLst>
              <a:ext uri="{FF2B5EF4-FFF2-40B4-BE49-F238E27FC236}">
                <a16:creationId xmlns:a16="http://schemas.microsoft.com/office/drawing/2014/main" id="{4DAC96A0-F268-4E3E-8196-97EADD710C1C}"/>
              </a:ext>
            </a:extLst>
          </p:cNvPr>
          <p:cNvSpPr>
            <a:spLocks noGrp="1"/>
          </p:cNvSpPr>
          <p:nvPr>
            <p:ph type="ftr" sz="quarter" idx="11"/>
          </p:nvPr>
        </p:nvSpPr>
        <p:spPr/>
        <p:txBody>
          <a:bodyPr/>
          <a:lstStyle/>
          <a:p>
            <a:endParaRPr lang="zh-CN" altLang="en-US" dirty="0"/>
          </a:p>
        </p:txBody>
      </p:sp>
      <p:sp>
        <p:nvSpPr>
          <p:cNvPr id="4" name="灯片编号占位符 3">
            <a:extLst>
              <a:ext uri="{FF2B5EF4-FFF2-40B4-BE49-F238E27FC236}">
                <a16:creationId xmlns:a16="http://schemas.microsoft.com/office/drawing/2014/main" id="{6683184E-55A4-4B19-9FB3-E88C74252E4C}"/>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3046385272"/>
      </p:ext>
    </p:extLst>
  </p:cSld>
  <p:clrMapOvr>
    <a:masterClrMapping/>
  </p:clrMapOvr>
  <p:transition spd="med">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09BDE-3CA2-4C0B-B8E6-650704AC039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BBD77B7-BEDF-4B39-A3C0-0C02BF1747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687685D-9DF0-4E18-A71E-DD454BBC7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D14F51-6DA0-4BB4-9DA4-D413C042638F}"/>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095F6CCB-EE30-433E-88AB-0593E637D7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D7DC42-1632-4644-96BC-763F0853A993}"/>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2666058690"/>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377C98-F670-408B-9ACF-144B06F5969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33A4F8-797F-4055-BE36-445E6D5936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F8236F-A83C-4016-895B-31E4335C7516}"/>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7411770E-15D5-4599-AEFA-B2AA261A19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1FF393-EE56-4738-A68D-81C180255118}"/>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4255671331"/>
      </p:ext>
    </p:extLst>
  </p:cSld>
  <p:clrMapOvr>
    <a:masterClrMapping/>
  </p:clrMapOvr>
  <p:transition spd="med">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37EDF-98DD-4D35-8119-EE6B3D7522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33249B4-B752-46AE-B797-3F5A50179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66BB705-6598-4F6B-ACC3-E21F1A99F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70F4D17-8B1B-42B8-8541-5994039E8701}"/>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3C0B0BA8-23B0-4CC6-8EFB-5F0A7E5C39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B83C3E-F0AD-4A2B-B8F3-98DF9C9342FB}"/>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2760796998"/>
      </p:ext>
    </p:extLst>
  </p:cSld>
  <p:clrMapOvr>
    <a:masterClrMapping/>
  </p:clrMapOvr>
  <p:transition spd="med">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76A30-2EB3-4ED6-A319-FB382BFB47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7FA9BA7-EE12-4401-8097-8439963EA78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4BA732-E796-4AF6-81FF-A493034E2F8A}"/>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23F0A97A-8C29-4FC8-9BAF-F8AF125994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EC1C98-53B6-49B5-A073-EF915979B3D1}"/>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2639930471"/>
      </p:ext>
    </p:extLst>
  </p:cSld>
  <p:clrMapOvr>
    <a:masterClrMapping/>
  </p:clrMapOvr>
  <p:transition spd="med">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FA6900A-58A0-4587-B487-3ED7CA850C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A2C620D-992D-4633-9628-7847EB6F78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D6292-139E-4C3B-A7A3-92984E804492}"/>
              </a:ext>
            </a:extLst>
          </p:cNvPr>
          <p:cNvSpPr>
            <a:spLocks noGrp="1"/>
          </p:cNvSpPr>
          <p:nvPr>
            <p:ph type="dt" sz="half" idx="10"/>
          </p:nvPr>
        </p:nvSpPr>
        <p:spPr/>
        <p:txBody>
          <a:bodyPr/>
          <a:lstStyle/>
          <a:p>
            <a:fld id="{A910D29C-35A3-4D35-81D2-3AA60EC3AA3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3309A4A5-4E32-481F-A5D8-6E75C11AAE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3A4764-6E73-498E-B733-85E66A3B4991}"/>
              </a:ext>
            </a:extLst>
          </p:cNvPr>
          <p:cNvSpPr>
            <a:spLocks noGrp="1"/>
          </p:cNvSpPr>
          <p:nvPr>
            <p:ph type="sldNum" sz="quarter" idx="12"/>
          </p:nvPr>
        </p:nvSpPr>
        <p:spPr/>
        <p:txBody>
          <a:bodyPr/>
          <a:lstStyle/>
          <a:p>
            <a:fld id="{9B026AE9-24E4-47C0-BC3A-D5B1B6C5A6A8}" type="slidenum">
              <a:rPr lang="zh-CN" altLang="en-US" smtClean="0"/>
              <a:t>‹#›</a:t>
            </a:fld>
            <a:endParaRPr lang="zh-CN" altLang="en-US"/>
          </a:p>
        </p:txBody>
      </p:sp>
    </p:spTree>
    <p:extLst>
      <p:ext uri="{BB962C8B-B14F-4D97-AF65-F5344CB8AC3E}">
        <p14:creationId xmlns:p14="http://schemas.microsoft.com/office/powerpoint/2010/main" val="1238961292"/>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CC7768-7021-4E58-A846-930B841AAC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20384B-1A92-4768-87F6-602ED90FD3E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4C0D1DF-7BAD-4303-9100-0CA2A44765B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D21FAC2-CAE9-4C85-A906-BB5D6A28CF66}"/>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15E28BEE-68E8-4D90-A6A8-2D45844FAE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0E20BF-ADCE-4BB1-B165-94F011A6E27E}"/>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220417466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774A0-A4D1-4809-B9B9-0E9BB0A84E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F235B1-5C8A-48DB-8C69-98A60D8E3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A4D01A4-4207-4D26-BD02-39FB6429F19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A355D0D-25A6-440D-B68B-93BB3B5CF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8A22924-A78A-4C3A-B510-343897049B0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B4C310F-3153-4727-9ACD-3750A64D8FDF}"/>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8" name="页脚占位符 7">
            <a:extLst>
              <a:ext uri="{FF2B5EF4-FFF2-40B4-BE49-F238E27FC236}">
                <a16:creationId xmlns:a16="http://schemas.microsoft.com/office/drawing/2014/main" id="{6DECFA5A-EE37-41A9-A9F8-1464477920E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5A3E5E6-C670-4797-9282-FB4E1539EEB0}"/>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143438155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C21F7-A120-4B44-A5CC-6C026590D3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FD22E8B-187A-4B54-B211-084CD06978D7}"/>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4" name="页脚占位符 3">
            <a:extLst>
              <a:ext uri="{FF2B5EF4-FFF2-40B4-BE49-F238E27FC236}">
                <a16:creationId xmlns:a16="http://schemas.microsoft.com/office/drawing/2014/main" id="{35FC862C-E306-455B-A105-AEF7A0B9A5A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143DA0-F5E9-4A8E-8335-E2845F18C2FA}"/>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2735804979"/>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6675F9-DB82-4E0A-9633-96EB294A69C6}"/>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3" name="页脚占位符 2">
            <a:extLst>
              <a:ext uri="{FF2B5EF4-FFF2-40B4-BE49-F238E27FC236}">
                <a16:creationId xmlns:a16="http://schemas.microsoft.com/office/drawing/2014/main" id="{BEFF53EE-28EB-4C47-89BB-F5964AD6F77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AD1B5CB-520A-4688-8222-D22C8754E151}"/>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561128028"/>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DB66C-07B4-4611-B422-EE719124D3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318C371-6DD3-45E2-9117-3FFAD26E47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83BF8FB-6D00-4C52-95B2-396DCE847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287BBA-D6A1-43B6-808C-28D1A3DE4846}"/>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EC990103-7040-402C-BC04-506F70CC15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51F19D-E076-4491-B281-F2D94C590BE0}"/>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25472408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8011F-E0AE-4FBA-9C3B-4E3007D07B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285C10-491C-41D4-A20D-1C765C6202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2EBB08-3218-4A90-873C-21017B845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B7D10C4-D658-4112-B497-333385D18A95}"/>
              </a:ext>
            </a:extLst>
          </p:cNvPr>
          <p:cNvSpPr>
            <a:spLocks noGrp="1"/>
          </p:cNvSpPr>
          <p:nvPr>
            <p:ph type="dt" sz="half" idx="10"/>
          </p:nvPr>
        </p:nvSpPr>
        <p:spPr/>
        <p:txBody>
          <a:bodyPr/>
          <a:lstStyle/>
          <a:p>
            <a:fld id="{7328DC47-2A04-4F77-8131-9290AA841C05}" type="datetimeFigureOut">
              <a:rPr lang="zh-CN" altLang="en-US" smtClean="0"/>
              <a:t>2019/12/24</a:t>
            </a:fld>
            <a:endParaRPr lang="zh-CN" altLang="en-US"/>
          </a:p>
        </p:txBody>
      </p:sp>
      <p:sp>
        <p:nvSpPr>
          <p:cNvPr id="6" name="页脚占位符 5">
            <a:extLst>
              <a:ext uri="{FF2B5EF4-FFF2-40B4-BE49-F238E27FC236}">
                <a16:creationId xmlns:a16="http://schemas.microsoft.com/office/drawing/2014/main" id="{1E5A2CEC-9B0D-4A18-8EA1-C0DA17118CB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0E0DD1-AAFC-4C4A-B96C-438E516BED7A}"/>
              </a:ext>
            </a:extLst>
          </p:cNvPr>
          <p:cNvSpPr>
            <a:spLocks noGrp="1"/>
          </p:cNvSpPr>
          <p:nvPr>
            <p:ph type="sldNum" sz="quarter" idx="12"/>
          </p:nvPr>
        </p:nvSpPr>
        <p:spPr/>
        <p:txBody>
          <a:body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69829503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865F5E-AFEA-41D5-99EF-3754B43A6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4901A6A-8407-417D-BE7F-A39EB0B9EE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E69F5A-E26B-4326-8937-7C31DA256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8DC47-2A04-4F77-8131-9290AA841C0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9BEAF36C-8F8B-4294-8233-3349F9BAC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43FB0AF-0FBF-46A5-A16D-8A5B02A530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AB17A-507D-4F23-86E9-B11A8AC1D0BC}" type="slidenum">
              <a:rPr lang="zh-CN" altLang="en-US" smtClean="0"/>
              <a:t>‹#›</a:t>
            </a:fld>
            <a:endParaRPr lang="zh-CN" altLang="en-US"/>
          </a:p>
        </p:txBody>
      </p:sp>
    </p:spTree>
    <p:extLst>
      <p:ext uri="{BB962C8B-B14F-4D97-AF65-F5344CB8AC3E}">
        <p14:creationId xmlns:p14="http://schemas.microsoft.com/office/powerpoint/2010/main" val="2723593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82" r:id="rId13"/>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D6E080-F779-4535-84B1-C2AE31A3B0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878A0CD-ABCC-4BF8-8A8B-BAB4535A8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48B8A5-788D-48BD-9C03-781397C352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0D29C-35A3-4D35-81D2-3AA60EC3AA35}" type="datetimeFigureOut">
              <a:rPr lang="zh-CN" altLang="en-US" smtClean="0"/>
              <a:t>2019/12/24</a:t>
            </a:fld>
            <a:endParaRPr lang="zh-CN" altLang="en-US"/>
          </a:p>
        </p:txBody>
      </p:sp>
      <p:sp>
        <p:nvSpPr>
          <p:cNvPr id="5" name="页脚占位符 4">
            <a:extLst>
              <a:ext uri="{FF2B5EF4-FFF2-40B4-BE49-F238E27FC236}">
                <a16:creationId xmlns:a16="http://schemas.microsoft.com/office/drawing/2014/main" id="{5C0CB85E-1DA3-45D1-9713-EF71791575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1AB737-CFB7-4D90-945C-46566BC05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026AE9-24E4-47C0-BC3A-D5B1B6C5A6A8}" type="slidenum">
              <a:rPr lang="zh-CN" altLang="en-US" smtClean="0"/>
              <a:t>‹#›</a:t>
            </a:fld>
            <a:endParaRPr lang="zh-CN" altLang="en-US"/>
          </a:p>
        </p:txBody>
      </p:sp>
      <p:cxnSp>
        <p:nvCxnSpPr>
          <p:cNvPr id="7" name="直接连接符 6">
            <a:extLst>
              <a:ext uri="{FF2B5EF4-FFF2-40B4-BE49-F238E27FC236}">
                <a16:creationId xmlns:a16="http://schemas.microsoft.com/office/drawing/2014/main" id="{BE695E18-31DE-4629-8FE4-F57369E317B2}"/>
              </a:ext>
            </a:extLst>
          </p:cNvPr>
          <p:cNvCxnSpPr>
            <a:cxnSpLocks/>
          </p:cNvCxnSpPr>
          <p:nvPr userDrawn="1"/>
        </p:nvCxnSpPr>
        <p:spPr>
          <a:xfrm>
            <a:off x="5458022" y="6561138"/>
            <a:ext cx="1275956" cy="0"/>
          </a:xfrm>
          <a:prstGeom prst="line">
            <a:avLst/>
          </a:prstGeom>
          <a:ln w="444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123394"/>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74" r:id="rId5"/>
    <p:sldLayoutId id="2147483676" r:id="rId6"/>
    <p:sldLayoutId id="2147483675" r:id="rId7"/>
    <p:sldLayoutId id="2147483677" r:id="rId8"/>
    <p:sldLayoutId id="2147483681" r:id="rId9"/>
    <p:sldLayoutId id="2147483679"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slide" Target="slide6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101.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14.xml"/><Relationship Id="rId5" Type="http://schemas.openxmlformats.org/officeDocument/2006/relationships/image" Target="../media/image130.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16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2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20.jp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8FB2EEB-A169-4AE4-A1AC-05A80DE3CD7C}"/>
              </a:ext>
            </a:extLst>
          </p:cNvPr>
          <p:cNvSpPr/>
          <p:nvPr/>
        </p:nvSpPr>
        <p:spPr>
          <a:xfrm>
            <a:off x="312420" y="593725"/>
            <a:ext cx="11567160" cy="5670545"/>
          </a:xfrm>
          <a:prstGeom prst="roundRect">
            <a:avLst>
              <a:gd name="adj" fmla="val 7976"/>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A4AAA3A2-20BA-444D-A252-1575DE134A92}"/>
              </a:ext>
            </a:extLst>
          </p:cNvPr>
          <p:cNvSpPr txBox="1"/>
          <p:nvPr/>
        </p:nvSpPr>
        <p:spPr>
          <a:xfrm>
            <a:off x="866969" y="1471024"/>
            <a:ext cx="9987061" cy="1600438"/>
          </a:xfrm>
          <a:prstGeom prst="rect">
            <a:avLst/>
          </a:prstGeom>
          <a:noFill/>
        </p:spPr>
        <p:txBody>
          <a:bodyPr wrap="square" rtlCol="0">
            <a:spAutoFit/>
          </a:bodyPr>
          <a:lstStyle/>
          <a:p>
            <a:pPr algn="ctr"/>
            <a:r>
              <a:rPr lang="zh-TW" altLang="en-US" sz="6600" dirty="0" smtClean="0">
                <a:solidFill>
                  <a:schemeClr val="bg1"/>
                </a:solidFill>
                <a:cs typeface="+mn-ea"/>
                <a:sym typeface="+mn-lt"/>
              </a:rPr>
              <a:t>股利政策</a:t>
            </a:r>
            <a:endParaRPr lang="en-US" altLang="zh-CN" sz="6600" dirty="0">
              <a:solidFill>
                <a:schemeClr val="bg1"/>
              </a:solidFill>
              <a:cs typeface="+mn-ea"/>
              <a:sym typeface="+mn-lt"/>
            </a:endParaRPr>
          </a:p>
          <a:p>
            <a:pPr algn="ctr"/>
            <a:r>
              <a:rPr lang="en-US" altLang="zh-TW" sz="3200" dirty="0" smtClean="0">
                <a:solidFill>
                  <a:schemeClr val="bg1"/>
                </a:solidFill>
                <a:cs typeface="+mn-ea"/>
                <a:sym typeface="+mn-lt"/>
              </a:rPr>
              <a:t>Payout Policy</a:t>
            </a:r>
            <a:endParaRPr lang="zh-CN" altLang="en-US" sz="3200" dirty="0">
              <a:solidFill>
                <a:schemeClr val="bg1"/>
              </a:solidFill>
              <a:cs typeface="+mn-ea"/>
              <a:sym typeface="+mn-lt"/>
            </a:endParaRPr>
          </a:p>
        </p:txBody>
      </p:sp>
      <p:grpSp>
        <p:nvGrpSpPr>
          <p:cNvPr id="40" name="组合 39">
            <a:extLst>
              <a:ext uri="{FF2B5EF4-FFF2-40B4-BE49-F238E27FC236}">
                <a16:creationId xmlns:a16="http://schemas.microsoft.com/office/drawing/2014/main" id="{61BC4648-3D61-4A45-AB95-CCC26705CA83}"/>
              </a:ext>
            </a:extLst>
          </p:cNvPr>
          <p:cNvGrpSpPr/>
          <p:nvPr/>
        </p:nvGrpSpPr>
        <p:grpSpPr>
          <a:xfrm>
            <a:off x="4669845" y="3320363"/>
            <a:ext cx="2762310" cy="1338827"/>
            <a:chOff x="5137692" y="3360294"/>
            <a:chExt cx="2762310" cy="1338827"/>
          </a:xfrm>
        </p:grpSpPr>
        <p:sp>
          <p:nvSpPr>
            <p:cNvPr id="12" name="文本框 11">
              <a:extLst>
                <a:ext uri="{FF2B5EF4-FFF2-40B4-BE49-F238E27FC236}">
                  <a16:creationId xmlns:a16="http://schemas.microsoft.com/office/drawing/2014/main" id="{0837DA4E-35C0-484C-A1A1-BFDA0C589AEA}"/>
                </a:ext>
              </a:extLst>
            </p:cNvPr>
            <p:cNvSpPr txBox="1"/>
            <p:nvPr/>
          </p:nvSpPr>
          <p:spPr>
            <a:xfrm>
              <a:off x="5450113" y="3375682"/>
              <a:ext cx="2449889" cy="1323439"/>
            </a:xfrm>
            <a:prstGeom prst="rect">
              <a:avLst/>
            </a:prstGeom>
            <a:noFill/>
          </p:spPr>
          <p:txBody>
            <a:bodyPr wrap="square" rtlCol="0">
              <a:spAutoFit/>
            </a:bodyPr>
            <a:lstStyle/>
            <a:p>
              <a:r>
                <a:rPr lang="en-US" altLang="zh-TW" sz="2000" dirty="0" smtClean="0">
                  <a:solidFill>
                    <a:schemeClr val="bg1"/>
                  </a:solidFill>
                  <a:cs typeface="+mn-ea"/>
                  <a:sym typeface="+mn-lt"/>
                </a:rPr>
                <a:t>108AB8013</a:t>
              </a:r>
              <a:r>
                <a:rPr lang="zh-TW" altLang="en-US" sz="2000" dirty="0" smtClean="0">
                  <a:solidFill>
                    <a:schemeClr val="bg1"/>
                  </a:solidFill>
                  <a:cs typeface="+mn-ea"/>
                  <a:sym typeface="+mn-lt"/>
                </a:rPr>
                <a:t> 陳易辰</a:t>
              </a:r>
              <a:endParaRPr lang="en-US" altLang="zh-TW" sz="2000" dirty="0" smtClean="0">
                <a:solidFill>
                  <a:schemeClr val="bg1"/>
                </a:solidFill>
                <a:cs typeface="+mn-ea"/>
                <a:sym typeface="+mn-lt"/>
              </a:endParaRPr>
            </a:p>
            <a:p>
              <a:r>
                <a:rPr lang="en-US" altLang="zh-TW" sz="2000" dirty="0" smtClean="0">
                  <a:solidFill>
                    <a:schemeClr val="bg1"/>
                  </a:solidFill>
                  <a:cs typeface="+mn-ea"/>
                  <a:sym typeface="+mn-lt"/>
                </a:rPr>
                <a:t>108AB8023</a:t>
              </a:r>
              <a:r>
                <a:rPr lang="zh-TW" altLang="en-US" sz="2000" dirty="0" smtClean="0">
                  <a:solidFill>
                    <a:schemeClr val="bg1"/>
                  </a:solidFill>
                  <a:cs typeface="+mn-ea"/>
                  <a:sym typeface="+mn-lt"/>
                </a:rPr>
                <a:t> 郭軒宏</a:t>
              </a:r>
              <a:endParaRPr lang="en-US" altLang="zh-TW" sz="2000" dirty="0" smtClean="0">
                <a:solidFill>
                  <a:schemeClr val="bg1"/>
                </a:solidFill>
                <a:cs typeface="+mn-ea"/>
                <a:sym typeface="+mn-lt"/>
              </a:endParaRPr>
            </a:p>
            <a:p>
              <a:r>
                <a:rPr lang="en-US" altLang="zh-TW" sz="2000" dirty="0" smtClean="0">
                  <a:solidFill>
                    <a:schemeClr val="bg1"/>
                  </a:solidFill>
                  <a:cs typeface="+mn-ea"/>
                  <a:sym typeface="+mn-lt"/>
                </a:rPr>
                <a:t>108AB8026</a:t>
              </a:r>
              <a:r>
                <a:rPr lang="zh-TW" altLang="en-US" sz="2000" dirty="0" smtClean="0">
                  <a:solidFill>
                    <a:schemeClr val="bg1"/>
                  </a:solidFill>
                  <a:cs typeface="+mn-ea"/>
                  <a:sym typeface="+mn-lt"/>
                </a:rPr>
                <a:t> 張仁樵</a:t>
              </a:r>
              <a:endParaRPr lang="en-US" altLang="zh-TW" sz="2000" dirty="0" smtClean="0">
                <a:solidFill>
                  <a:schemeClr val="bg1"/>
                </a:solidFill>
                <a:cs typeface="+mn-ea"/>
                <a:sym typeface="+mn-lt"/>
              </a:endParaRPr>
            </a:p>
            <a:p>
              <a:r>
                <a:rPr lang="en-US" altLang="zh-TW" sz="2000" dirty="0" smtClean="0">
                  <a:solidFill>
                    <a:schemeClr val="bg1"/>
                  </a:solidFill>
                  <a:cs typeface="+mn-ea"/>
                  <a:sym typeface="+mn-lt"/>
                </a:rPr>
                <a:t>108AB8024</a:t>
              </a:r>
              <a:r>
                <a:rPr lang="zh-TW" altLang="en-US" sz="2000" dirty="0" smtClean="0">
                  <a:solidFill>
                    <a:schemeClr val="bg1"/>
                  </a:solidFill>
                  <a:cs typeface="+mn-ea"/>
                  <a:sym typeface="+mn-lt"/>
                </a:rPr>
                <a:t> 鄭宇倫</a:t>
              </a:r>
              <a:endParaRPr lang="zh-CN" altLang="en-US" sz="2000" dirty="0">
                <a:solidFill>
                  <a:schemeClr val="bg1"/>
                </a:solidFill>
                <a:cs typeface="+mn-ea"/>
                <a:sym typeface="+mn-lt"/>
              </a:endParaRPr>
            </a:p>
          </p:txBody>
        </p:sp>
        <p:grpSp>
          <p:nvGrpSpPr>
            <p:cNvPr id="39" name="组合 38">
              <a:extLst>
                <a:ext uri="{FF2B5EF4-FFF2-40B4-BE49-F238E27FC236}">
                  <a16:creationId xmlns:a16="http://schemas.microsoft.com/office/drawing/2014/main" id="{CFE4353E-CBD0-46CD-872F-09401D0F91D2}"/>
                </a:ext>
              </a:extLst>
            </p:cNvPr>
            <p:cNvGrpSpPr/>
            <p:nvPr/>
          </p:nvGrpSpPr>
          <p:grpSpPr>
            <a:xfrm>
              <a:off x="5137692" y="3360294"/>
              <a:ext cx="340285" cy="338554"/>
              <a:chOff x="5137692" y="3360294"/>
              <a:chExt cx="340285" cy="338554"/>
            </a:xfrm>
          </p:grpSpPr>
          <p:sp>
            <p:nvSpPr>
              <p:cNvPr id="16" name="矩形: 圆角 15">
                <a:extLst>
                  <a:ext uri="{FF2B5EF4-FFF2-40B4-BE49-F238E27FC236}">
                    <a16:creationId xmlns:a16="http://schemas.microsoft.com/office/drawing/2014/main" id="{651CDA2D-6142-43EB-A7FC-5262D4EA5B37}"/>
                  </a:ext>
                </a:extLst>
              </p:cNvPr>
              <p:cNvSpPr/>
              <p:nvPr/>
            </p:nvSpPr>
            <p:spPr>
              <a:xfrm>
                <a:off x="5137692" y="3360294"/>
                <a:ext cx="340285" cy="338554"/>
              </a:xfrm>
              <a:prstGeom prst="roundRect">
                <a:avLst>
                  <a:gd name="adj" fmla="val 23932"/>
                </a:avLst>
              </a:prstGeom>
              <a:gradFill>
                <a:gsLst>
                  <a:gs pos="0">
                    <a:srgbClr val="5BF364"/>
                  </a:gs>
                  <a:gs pos="100000">
                    <a:srgbClr val="28B92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Freeform 174">
                <a:extLst>
                  <a:ext uri="{FF2B5EF4-FFF2-40B4-BE49-F238E27FC236}">
                    <a16:creationId xmlns:a16="http://schemas.microsoft.com/office/drawing/2014/main" id="{B0373270-28FD-42AD-AEE2-00C3079A015C}"/>
                  </a:ext>
                </a:extLst>
              </p:cNvPr>
              <p:cNvSpPr/>
              <p:nvPr/>
            </p:nvSpPr>
            <p:spPr>
              <a:xfrm>
                <a:off x="5201449" y="3423186"/>
                <a:ext cx="212770" cy="2127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9406"/>
                      <a:pt x="21600" y="19406"/>
                      <a:pt x="21600" y="19406"/>
                    </a:cubicBezTo>
                    <a:cubicBezTo>
                      <a:pt x="21600" y="18225"/>
                      <a:pt x="20925" y="17381"/>
                      <a:pt x="19913" y="17044"/>
                    </a:cubicBezTo>
                    <a:cubicBezTo>
                      <a:pt x="19913" y="17044"/>
                      <a:pt x="19913" y="17044"/>
                      <a:pt x="19913" y="17044"/>
                    </a:cubicBezTo>
                    <a:cubicBezTo>
                      <a:pt x="19744" y="16875"/>
                      <a:pt x="14681" y="15694"/>
                      <a:pt x="14006" y="14175"/>
                    </a:cubicBezTo>
                    <a:cubicBezTo>
                      <a:pt x="13669" y="13500"/>
                      <a:pt x="14006" y="12656"/>
                      <a:pt x="14344" y="12150"/>
                    </a:cubicBezTo>
                    <a:cubicBezTo>
                      <a:pt x="14513" y="11981"/>
                      <a:pt x="14681" y="11644"/>
                      <a:pt x="14850" y="11475"/>
                    </a:cubicBezTo>
                    <a:cubicBezTo>
                      <a:pt x="14850" y="11475"/>
                      <a:pt x="14850" y="11475"/>
                      <a:pt x="14850" y="11475"/>
                    </a:cubicBezTo>
                    <a:cubicBezTo>
                      <a:pt x="14850" y="11475"/>
                      <a:pt x="14850" y="11475"/>
                      <a:pt x="14850" y="11475"/>
                    </a:cubicBezTo>
                    <a:cubicBezTo>
                      <a:pt x="15694" y="10125"/>
                      <a:pt x="16369" y="8269"/>
                      <a:pt x="16369" y="6075"/>
                    </a:cubicBezTo>
                    <a:cubicBezTo>
                      <a:pt x="16538" y="2700"/>
                      <a:pt x="13838"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7762" y="0"/>
                      <a:pt x="5062" y="2700"/>
                      <a:pt x="5231" y="6075"/>
                    </a:cubicBezTo>
                    <a:cubicBezTo>
                      <a:pt x="5231" y="8269"/>
                      <a:pt x="5906" y="10125"/>
                      <a:pt x="6750" y="11475"/>
                    </a:cubicBezTo>
                    <a:cubicBezTo>
                      <a:pt x="6750" y="11475"/>
                      <a:pt x="6750" y="11475"/>
                      <a:pt x="6750" y="11475"/>
                    </a:cubicBezTo>
                    <a:cubicBezTo>
                      <a:pt x="6750" y="11475"/>
                      <a:pt x="6750" y="11475"/>
                      <a:pt x="6750" y="11475"/>
                    </a:cubicBezTo>
                    <a:cubicBezTo>
                      <a:pt x="6919" y="11644"/>
                      <a:pt x="7087" y="11981"/>
                      <a:pt x="7256" y="12150"/>
                    </a:cubicBezTo>
                    <a:cubicBezTo>
                      <a:pt x="7594" y="12656"/>
                      <a:pt x="7931" y="13500"/>
                      <a:pt x="7594" y="14175"/>
                    </a:cubicBezTo>
                    <a:cubicBezTo>
                      <a:pt x="6919" y="15694"/>
                      <a:pt x="1856" y="16875"/>
                      <a:pt x="1687" y="17044"/>
                    </a:cubicBezTo>
                    <a:cubicBezTo>
                      <a:pt x="1687" y="17044"/>
                      <a:pt x="1687" y="17044"/>
                      <a:pt x="1687" y="17044"/>
                    </a:cubicBezTo>
                    <a:cubicBezTo>
                      <a:pt x="675" y="17381"/>
                      <a:pt x="0" y="18225"/>
                      <a:pt x="0" y="19406"/>
                    </a:cubicBezTo>
                    <a:cubicBezTo>
                      <a:pt x="0" y="21600"/>
                      <a:pt x="0" y="21600"/>
                      <a:pt x="0" y="21600"/>
                    </a:cubicBezTo>
                    <a:lnTo>
                      <a:pt x="21600" y="21600"/>
                    </a:lnTo>
                    <a:close/>
                  </a:path>
                </a:pathLst>
              </a:cu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grpSp>
      </p:grpSp>
      <p:grpSp>
        <p:nvGrpSpPr>
          <p:cNvPr id="38" name="组合 37">
            <a:extLst>
              <a:ext uri="{FF2B5EF4-FFF2-40B4-BE49-F238E27FC236}">
                <a16:creationId xmlns:a16="http://schemas.microsoft.com/office/drawing/2014/main" id="{8839F78A-875C-4111-A7BD-CC9CC1EE6F15}"/>
              </a:ext>
            </a:extLst>
          </p:cNvPr>
          <p:cNvGrpSpPr/>
          <p:nvPr/>
        </p:nvGrpSpPr>
        <p:grpSpPr>
          <a:xfrm>
            <a:off x="4590554" y="4933807"/>
            <a:ext cx="2920891" cy="412338"/>
            <a:chOff x="5137692" y="3913207"/>
            <a:chExt cx="2920891" cy="412338"/>
          </a:xfrm>
        </p:grpSpPr>
        <p:sp>
          <p:nvSpPr>
            <p:cNvPr id="21" name="文本框 20">
              <a:extLst>
                <a:ext uri="{FF2B5EF4-FFF2-40B4-BE49-F238E27FC236}">
                  <a16:creationId xmlns:a16="http://schemas.microsoft.com/office/drawing/2014/main" id="{68121321-2CC0-4F22-873A-31F0AA4A2671}"/>
                </a:ext>
              </a:extLst>
            </p:cNvPr>
            <p:cNvSpPr txBox="1"/>
            <p:nvPr/>
          </p:nvSpPr>
          <p:spPr>
            <a:xfrm>
              <a:off x="5450113" y="3925435"/>
              <a:ext cx="2608470" cy="400110"/>
            </a:xfrm>
            <a:prstGeom prst="rect">
              <a:avLst/>
            </a:prstGeom>
            <a:noFill/>
          </p:spPr>
          <p:txBody>
            <a:bodyPr wrap="square" rtlCol="0">
              <a:spAutoFit/>
            </a:bodyPr>
            <a:lstStyle/>
            <a:p>
              <a:r>
                <a:rPr lang="zh-TW" altLang="en-US" sz="2000" dirty="0" smtClean="0">
                  <a:solidFill>
                    <a:schemeClr val="bg1"/>
                  </a:solidFill>
                  <a:cs typeface="+mn-ea"/>
                  <a:sym typeface="+mn-lt"/>
                </a:rPr>
                <a:t>報告</a:t>
              </a:r>
              <a:r>
                <a:rPr lang="zh-CN" altLang="en-US" sz="2000" dirty="0" smtClean="0">
                  <a:solidFill>
                    <a:schemeClr val="bg1"/>
                  </a:solidFill>
                  <a:cs typeface="+mn-ea"/>
                  <a:sym typeface="+mn-lt"/>
                </a:rPr>
                <a:t>日期  </a:t>
              </a:r>
              <a:r>
                <a:rPr lang="en-US" altLang="zh-CN" sz="2000" dirty="0" smtClean="0">
                  <a:solidFill>
                    <a:schemeClr val="bg1"/>
                  </a:solidFill>
                  <a:cs typeface="+mn-ea"/>
                  <a:sym typeface="+mn-lt"/>
                </a:rPr>
                <a:t>2019.12.17</a:t>
              </a:r>
              <a:endParaRPr lang="zh-CN" altLang="en-US" sz="2000" dirty="0">
                <a:solidFill>
                  <a:schemeClr val="bg1"/>
                </a:solidFill>
                <a:cs typeface="+mn-ea"/>
                <a:sym typeface="+mn-lt"/>
              </a:endParaRPr>
            </a:p>
          </p:txBody>
        </p:sp>
        <p:grpSp>
          <p:nvGrpSpPr>
            <p:cNvPr id="37" name="组合 36">
              <a:extLst>
                <a:ext uri="{FF2B5EF4-FFF2-40B4-BE49-F238E27FC236}">
                  <a16:creationId xmlns:a16="http://schemas.microsoft.com/office/drawing/2014/main" id="{6021E300-2746-48AD-83A3-FF91220EA425}"/>
                </a:ext>
              </a:extLst>
            </p:cNvPr>
            <p:cNvGrpSpPr/>
            <p:nvPr/>
          </p:nvGrpSpPr>
          <p:grpSpPr>
            <a:xfrm>
              <a:off x="5137692" y="3913207"/>
              <a:ext cx="340285" cy="338554"/>
              <a:chOff x="5137692" y="3913207"/>
              <a:chExt cx="340285" cy="338554"/>
            </a:xfrm>
          </p:grpSpPr>
          <p:sp>
            <p:nvSpPr>
              <p:cNvPr id="23" name="矩形: 圆角 22">
                <a:extLst>
                  <a:ext uri="{FF2B5EF4-FFF2-40B4-BE49-F238E27FC236}">
                    <a16:creationId xmlns:a16="http://schemas.microsoft.com/office/drawing/2014/main" id="{7918F05A-8A0A-404B-9D4B-2A1F9CD4755A}"/>
                  </a:ext>
                </a:extLst>
              </p:cNvPr>
              <p:cNvSpPr/>
              <p:nvPr/>
            </p:nvSpPr>
            <p:spPr>
              <a:xfrm>
                <a:off x="5137692" y="3913207"/>
                <a:ext cx="340285" cy="338554"/>
              </a:xfrm>
              <a:prstGeom prst="roundRect">
                <a:avLst>
                  <a:gd name="adj" fmla="val 23932"/>
                </a:avLst>
              </a:prstGeom>
              <a:gradFill>
                <a:gsLst>
                  <a:gs pos="0">
                    <a:srgbClr val="226AF1"/>
                  </a:gs>
                  <a:gs pos="100000">
                    <a:srgbClr val="2DBAF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a:extLst>
                  <a:ext uri="{FF2B5EF4-FFF2-40B4-BE49-F238E27FC236}">
                    <a16:creationId xmlns:a16="http://schemas.microsoft.com/office/drawing/2014/main" id="{7D85C66C-6079-4A27-9D15-0EFEA2761611}"/>
                  </a:ext>
                </a:extLst>
              </p:cNvPr>
              <p:cNvGrpSpPr/>
              <p:nvPr/>
            </p:nvGrpSpPr>
            <p:grpSpPr>
              <a:xfrm>
                <a:off x="5201449" y="3976099"/>
                <a:ext cx="212770" cy="212770"/>
                <a:chOff x="20770137" y="8796040"/>
                <a:chExt cx="553987" cy="553988"/>
              </a:xfrm>
            </p:grpSpPr>
            <p:sp>
              <p:nvSpPr>
                <p:cNvPr id="26" name="Rectangle 39">
                  <a:extLst>
                    <a:ext uri="{FF2B5EF4-FFF2-40B4-BE49-F238E27FC236}">
                      <a16:creationId xmlns:a16="http://schemas.microsoft.com/office/drawing/2014/main" id="{9C228117-1EF3-47EF-9104-2BB0016B6BFC}"/>
                    </a:ext>
                  </a:extLst>
                </p:cNvPr>
                <p:cNvSpPr/>
                <p:nvPr/>
              </p:nvSpPr>
              <p:spPr>
                <a:xfrm>
                  <a:off x="20868867" y="9020926"/>
                  <a:ext cx="91418"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27" name="Rectangle 40">
                  <a:extLst>
                    <a:ext uri="{FF2B5EF4-FFF2-40B4-BE49-F238E27FC236}">
                      <a16:creationId xmlns:a16="http://schemas.microsoft.com/office/drawing/2014/main" id="{3D113D1D-300C-4676-A022-9CAE7DA6F976}"/>
                    </a:ext>
                  </a:extLst>
                </p:cNvPr>
                <p:cNvSpPr/>
                <p:nvPr/>
              </p:nvSpPr>
              <p:spPr>
                <a:xfrm>
                  <a:off x="21004164" y="9020926"/>
                  <a:ext cx="85932"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28" name="Rectangle 41">
                  <a:extLst>
                    <a:ext uri="{FF2B5EF4-FFF2-40B4-BE49-F238E27FC236}">
                      <a16:creationId xmlns:a16="http://schemas.microsoft.com/office/drawing/2014/main" id="{0F530CF4-ECB4-4341-AF53-57237EE7E251}"/>
                    </a:ext>
                  </a:extLst>
                </p:cNvPr>
                <p:cNvSpPr/>
                <p:nvPr/>
              </p:nvSpPr>
              <p:spPr>
                <a:xfrm>
                  <a:off x="21133976" y="9020926"/>
                  <a:ext cx="89589"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29" name="Rectangle 42">
                  <a:extLst>
                    <a:ext uri="{FF2B5EF4-FFF2-40B4-BE49-F238E27FC236}">
                      <a16:creationId xmlns:a16="http://schemas.microsoft.com/office/drawing/2014/main" id="{1584D0E5-DE66-4371-BB8E-1B2599AFB8E3}"/>
                    </a:ext>
                  </a:extLst>
                </p:cNvPr>
                <p:cNvSpPr/>
                <p:nvPr/>
              </p:nvSpPr>
              <p:spPr>
                <a:xfrm>
                  <a:off x="20868867" y="9152566"/>
                  <a:ext cx="91418"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30" name="Rectangle 43">
                  <a:extLst>
                    <a:ext uri="{FF2B5EF4-FFF2-40B4-BE49-F238E27FC236}">
                      <a16:creationId xmlns:a16="http://schemas.microsoft.com/office/drawing/2014/main" id="{DCCD7A2C-2F82-49AF-9C35-29116E748F87}"/>
                    </a:ext>
                  </a:extLst>
                </p:cNvPr>
                <p:cNvSpPr/>
                <p:nvPr/>
              </p:nvSpPr>
              <p:spPr>
                <a:xfrm>
                  <a:off x="21004164" y="9152566"/>
                  <a:ext cx="85932"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31" name="Rectangle 44">
                  <a:extLst>
                    <a:ext uri="{FF2B5EF4-FFF2-40B4-BE49-F238E27FC236}">
                      <a16:creationId xmlns:a16="http://schemas.microsoft.com/office/drawing/2014/main" id="{6B8A590D-22DC-476C-91E9-384F0857FE37}"/>
                    </a:ext>
                  </a:extLst>
                </p:cNvPr>
                <p:cNvSpPr/>
                <p:nvPr/>
              </p:nvSpPr>
              <p:spPr>
                <a:xfrm>
                  <a:off x="21133976" y="9152566"/>
                  <a:ext cx="89589"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32" name="Rectangle 45">
                  <a:extLst>
                    <a:ext uri="{FF2B5EF4-FFF2-40B4-BE49-F238E27FC236}">
                      <a16:creationId xmlns:a16="http://schemas.microsoft.com/office/drawing/2014/main" id="{A5FF82B7-1AC2-4EF1-A3A1-B388CF71117B}"/>
                    </a:ext>
                  </a:extLst>
                </p:cNvPr>
                <p:cNvSpPr/>
                <p:nvPr/>
              </p:nvSpPr>
              <p:spPr>
                <a:xfrm>
                  <a:off x="21146774" y="8796040"/>
                  <a:ext cx="63993"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33" name="Rectangle 46">
                  <a:extLst>
                    <a:ext uri="{FF2B5EF4-FFF2-40B4-BE49-F238E27FC236}">
                      <a16:creationId xmlns:a16="http://schemas.microsoft.com/office/drawing/2014/main" id="{4BA737FA-75AC-4DAB-AE3E-F9D0E2CC7612}"/>
                    </a:ext>
                  </a:extLst>
                </p:cNvPr>
                <p:cNvSpPr/>
                <p:nvPr/>
              </p:nvSpPr>
              <p:spPr>
                <a:xfrm>
                  <a:off x="20881665" y="8796040"/>
                  <a:ext cx="65821"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sp>
              <p:nvSpPr>
                <p:cNvPr id="34" name="Freeform 47">
                  <a:extLst>
                    <a:ext uri="{FF2B5EF4-FFF2-40B4-BE49-F238E27FC236}">
                      <a16:creationId xmlns:a16="http://schemas.microsoft.com/office/drawing/2014/main" id="{AD6A4188-DF5B-4741-BEE6-8A485A3D2D3E}"/>
                    </a:ext>
                  </a:extLst>
                </p:cNvPr>
                <p:cNvSpPr/>
                <p:nvPr/>
              </p:nvSpPr>
              <p:spPr>
                <a:xfrm>
                  <a:off x="20770137" y="8843577"/>
                  <a:ext cx="553987" cy="506451"/>
                </a:xfrm>
                <a:custGeom>
                  <a:avLst/>
                  <a:gdLst/>
                  <a:ahLst/>
                  <a:cxnLst>
                    <a:cxn ang="0">
                      <a:pos x="wd2" y="hd2"/>
                    </a:cxn>
                    <a:cxn ang="5400000">
                      <a:pos x="wd2" y="hd2"/>
                    </a:cxn>
                    <a:cxn ang="10800000">
                      <a:pos x="wd2" y="hd2"/>
                    </a:cxn>
                    <a:cxn ang="16200000">
                      <a:pos x="wd2" y="hd2"/>
                    </a:cxn>
                  </a:cxnLst>
                  <a:rect l="0" t="0" r="r" b="b"/>
                  <a:pathLst>
                    <a:path w="21600" h="21600" extrusionOk="0">
                      <a:moveTo>
                        <a:pt x="21600" y="3197"/>
                      </a:moveTo>
                      <a:lnTo>
                        <a:pt x="21600" y="0"/>
                      </a:lnTo>
                      <a:lnTo>
                        <a:pt x="18036" y="0"/>
                      </a:lnTo>
                      <a:lnTo>
                        <a:pt x="18036" y="2807"/>
                      </a:lnTo>
                      <a:lnTo>
                        <a:pt x="13616" y="2807"/>
                      </a:lnTo>
                      <a:lnTo>
                        <a:pt x="13616" y="0"/>
                      </a:lnTo>
                      <a:lnTo>
                        <a:pt x="7913" y="0"/>
                      </a:lnTo>
                      <a:lnTo>
                        <a:pt x="7913" y="2807"/>
                      </a:lnTo>
                      <a:lnTo>
                        <a:pt x="3564" y="2807"/>
                      </a:lnTo>
                      <a:lnTo>
                        <a:pt x="3564" y="0"/>
                      </a:lnTo>
                      <a:lnTo>
                        <a:pt x="0" y="0"/>
                      </a:lnTo>
                      <a:lnTo>
                        <a:pt x="0" y="21600"/>
                      </a:lnTo>
                      <a:lnTo>
                        <a:pt x="21600" y="21600"/>
                      </a:lnTo>
                      <a:lnTo>
                        <a:pt x="21600" y="3197"/>
                      </a:lnTo>
                      <a:close/>
                      <a:moveTo>
                        <a:pt x="19034" y="19027"/>
                      </a:moveTo>
                      <a:lnTo>
                        <a:pt x="2495" y="19027"/>
                      </a:lnTo>
                      <a:lnTo>
                        <a:pt x="2495" y="5536"/>
                      </a:lnTo>
                      <a:lnTo>
                        <a:pt x="19034" y="5536"/>
                      </a:lnTo>
                      <a:lnTo>
                        <a:pt x="19034" y="19027"/>
                      </a:lnTo>
                      <a:close/>
                    </a:path>
                  </a:pathLst>
                </a:custGeom>
                <a:solidFill>
                  <a:srgbClr val="FFFFFF"/>
                </a:solidFill>
                <a:ln w="12700" cap="flat">
                  <a:noFill/>
                  <a:miter lim="400000"/>
                </a:ln>
                <a:effectLst/>
              </p:spPr>
              <p:txBody>
                <a:bodyPr wrap="square" lIns="91439" tIns="91439" rIns="91439" bIns="91439" numCol="1" anchor="t">
                  <a:noAutofit/>
                </a:bodyPr>
                <a:lstStyle/>
                <a:p>
                  <a:endParaRPr dirty="0">
                    <a:cs typeface="+mn-ea"/>
                    <a:sym typeface="+mn-lt"/>
                  </a:endParaRPr>
                </a:p>
              </p:txBody>
            </p:sp>
          </p:grpSp>
        </p:grpSp>
      </p:grpSp>
      <p:grpSp>
        <p:nvGrpSpPr>
          <p:cNvPr id="54" name="组合 53">
            <a:extLst>
              <a:ext uri="{FF2B5EF4-FFF2-40B4-BE49-F238E27FC236}">
                <a16:creationId xmlns:a16="http://schemas.microsoft.com/office/drawing/2014/main" id="{7763F2AF-E10D-4FDD-81BF-585FF117B603}"/>
              </a:ext>
            </a:extLst>
          </p:cNvPr>
          <p:cNvGrpSpPr/>
          <p:nvPr/>
        </p:nvGrpSpPr>
        <p:grpSpPr>
          <a:xfrm flipH="1">
            <a:off x="5717767" y="5620763"/>
            <a:ext cx="756466" cy="249435"/>
            <a:chOff x="5722295" y="5459104"/>
            <a:chExt cx="741073" cy="184951"/>
          </a:xfrm>
        </p:grpSpPr>
        <p:cxnSp>
          <p:nvCxnSpPr>
            <p:cNvPr id="55" name="直接连接符 54">
              <a:extLst>
                <a:ext uri="{FF2B5EF4-FFF2-40B4-BE49-F238E27FC236}">
                  <a16:creationId xmlns:a16="http://schemas.microsoft.com/office/drawing/2014/main" id="{0EE834E9-0CFD-436E-B28C-2E8BB61C89DD}"/>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372B29A-1A2D-471B-8922-C79F5ECC5074}"/>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8" name="椭圆 57">
            <a:extLst>
              <a:ext uri="{FF2B5EF4-FFF2-40B4-BE49-F238E27FC236}">
                <a16:creationId xmlns:a16="http://schemas.microsoft.com/office/drawing/2014/main" id="{F06B380C-F559-4CB7-95D6-2D3DF89E08F6}"/>
              </a:ext>
            </a:extLst>
          </p:cNvPr>
          <p:cNvSpPr/>
          <p:nvPr/>
        </p:nvSpPr>
        <p:spPr>
          <a:xfrm>
            <a:off x="605100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9" name="椭圆 58">
            <a:extLst>
              <a:ext uri="{FF2B5EF4-FFF2-40B4-BE49-F238E27FC236}">
                <a16:creationId xmlns:a16="http://schemas.microsoft.com/office/drawing/2014/main" id="{F43434F6-87CC-4C48-837C-5FE887F2183C}"/>
              </a:ext>
            </a:extLst>
          </p:cNvPr>
          <p:cNvSpPr/>
          <p:nvPr/>
        </p:nvSpPr>
        <p:spPr>
          <a:xfrm>
            <a:off x="5860500" y="6471138"/>
            <a:ext cx="90000" cy="90000"/>
          </a:xfrm>
          <a:prstGeom prst="ellipse">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0" name="椭圆 59">
            <a:extLst>
              <a:ext uri="{FF2B5EF4-FFF2-40B4-BE49-F238E27FC236}">
                <a16:creationId xmlns:a16="http://schemas.microsoft.com/office/drawing/2014/main" id="{D9CC3A5B-CF80-4414-9958-F111BCC88381}"/>
              </a:ext>
            </a:extLst>
          </p:cNvPr>
          <p:cNvSpPr/>
          <p:nvPr/>
        </p:nvSpPr>
        <p:spPr>
          <a:xfrm>
            <a:off x="624150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cxnSp>
        <p:nvCxnSpPr>
          <p:cNvPr id="62" name="直接连接符 61">
            <a:extLst>
              <a:ext uri="{FF2B5EF4-FFF2-40B4-BE49-F238E27FC236}">
                <a16:creationId xmlns:a16="http://schemas.microsoft.com/office/drawing/2014/main" id="{2C86B06D-0D4D-462E-98AD-3B9EC6B36FF0}"/>
              </a:ext>
            </a:extLst>
          </p:cNvPr>
          <p:cNvCxnSpPr>
            <a:cxnSpLocks/>
          </p:cNvCxnSpPr>
          <p:nvPr/>
        </p:nvCxnSpPr>
        <p:spPr>
          <a:xfrm>
            <a:off x="5624412" y="763805"/>
            <a:ext cx="943176" cy="0"/>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22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nodeType="withEffect">
                                  <p:stCondLst>
                                    <p:cond delay="75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1250" fill="hold"/>
                                        <p:tgtEl>
                                          <p:spTgt spid="62"/>
                                        </p:tgtEl>
                                        <p:attrNameLst>
                                          <p:attrName>ppt_x</p:attrName>
                                        </p:attrNameLst>
                                      </p:cBhvr>
                                      <p:tavLst>
                                        <p:tav tm="0">
                                          <p:val>
                                            <p:strVal val="#ppt_x"/>
                                          </p:val>
                                        </p:tav>
                                        <p:tav tm="100000">
                                          <p:val>
                                            <p:strVal val="#ppt_x"/>
                                          </p:val>
                                        </p:tav>
                                      </p:tavLst>
                                    </p:anim>
                                    <p:anim calcmode="lin" valueType="num">
                                      <p:cBhvr additive="base">
                                        <p:cTn id="12" dur="1250" fill="hold"/>
                                        <p:tgtEl>
                                          <p:spTgt spid="6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ppt_x"/>
                                          </p:val>
                                        </p:tav>
                                        <p:tav tm="100000">
                                          <p:val>
                                            <p:strVal val="#ppt_x"/>
                                          </p:val>
                                        </p:tav>
                                      </p:tavLst>
                                    </p:anim>
                                    <p:anim calcmode="lin" valueType="num">
                                      <p:cBhvr additive="base">
                                        <p:cTn id="16" dur="1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500" fill="hold"/>
                                        <p:tgtEl>
                                          <p:spTgt spid="40"/>
                                        </p:tgtEl>
                                        <p:attrNameLst>
                                          <p:attrName>ppt_x</p:attrName>
                                        </p:attrNameLst>
                                      </p:cBhvr>
                                      <p:tavLst>
                                        <p:tav tm="0">
                                          <p:val>
                                            <p:strVal val="#ppt_x"/>
                                          </p:val>
                                        </p:tav>
                                        <p:tav tm="100000">
                                          <p:val>
                                            <p:strVal val="#ppt_x"/>
                                          </p:val>
                                        </p:tav>
                                      </p:tavLst>
                                    </p:anim>
                                    <p:anim calcmode="lin" valueType="num">
                                      <p:cBhvr additive="base">
                                        <p:cTn id="20" dur="1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500" fill="hold"/>
                                        <p:tgtEl>
                                          <p:spTgt spid="38"/>
                                        </p:tgtEl>
                                        <p:attrNameLst>
                                          <p:attrName>ppt_x</p:attrName>
                                        </p:attrNameLst>
                                      </p:cBhvr>
                                      <p:tavLst>
                                        <p:tav tm="0">
                                          <p:val>
                                            <p:strVal val="#ppt_x"/>
                                          </p:val>
                                        </p:tav>
                                        <p:tav tm="100000">
                                          <p:val>
                                            <p:strVal val="#ppt_x"/>
                                          </p:val>
                                        </p:tav>
                                      </p:tavLst>
                                    </p:anim>
                                    <p:anim calcmode="lin" valueType="num">
                                      <p:cBhvr additive="base">
                                        <p:cTn id="24" dur="1500" fill="hold"/>
                                        <p:tgtEl>
                                          <p:spTgt spid="38"/>
                                        </p:tgtEl>
                                        <p:attrNameLst>
                                          <p:attrName>ppt_y</p:attrName>
                                        </p:attrNameLst>
                                      </p:cBhvr>
                                      <p:tavLst>
                                        <p:tav tm="0">
                                          <p:val>
                                            <p:strVal val="1+#ppt_h/2"/>
                                          </p:val>
                                        </p:tav>
                                        <p:tav tm="100000">
                                          <p:val>
                                            <p:strVal val="#ppt_y"/>
                                          </p:val>
                                        </p:tav>
                                      </p:tavLst>
                                    </p:anim>
                                  </p:childTnLst>
                                </p:cTn>
                              </p:par>
                              <p:par>
                                <p:cTn id="25" presetID="47" presetClass="entr" presetSubtype="0" fill="hold" nodeType="withEffect">
                                  <p:stCondLst>
                                    <p:cond delay="175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250"/>
                                        <p:tgtEl>
                                          <p:spTgt spid="54"/>
                                        </p:tgtEl>
                                      </p:cBhvr>
                                    </p:animEffect>
                                    <p:anim calcmode="lin" valueType="num">
                                      <p:cBhvr>
                                        <p:cTn id="28" dur="1250" fill="hold"/>
                                        <p:tgtEl>
                                          <p:spTgt spid="54"/>
                                        </p:tgtEl>
                                        <p:attrNameLst>
                                          <p:attrName>ppt_x</p:attrName>
                                        </p:attrNameLst>
                                      </p:cBhvr>
                                      <p:tavLst>
                                        <p:tav tm="0">
                                          <p:val>
                                            <p:strVal val="#ppt_x"/>
                                          </p:val>
                                        </p:tav>
                                        <p:tav tm="100000">
                                          <p:val>
                                            <p:strVal val="#ppt_x"/>
                                          </p:val>
                                        </p:tav>
                                      </p:tavLst>
                                    </p:anim>
                                    <p:anim calcmode="lin" valueType="num">
                                      <p:cBhvr>
                                        <p:cTn id="29" dur="1250" fill="hold"/>
                                        <p:tgtEl>
                                          <p:spTgt spid="54"/>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2" presetClass="entr" presetSubtype="4" decel="100000"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1000" fill="hold"/>
                                        <p:tgtEl>
                                          <p:spTgt spid="59"/>
                                        </p:tgtEl>
                                        <p:attrNameLst>
                                          <p:attrName>ppt_x</p:attrName>
                                        </p:attrNameLst>
                                      </p:cBhvr>
                                      <p:tavLst>
                                        <p:tav tm="0">
                                          <p:val>
                                            <p:strVal val="#ppt_x"/>
                                          </p:val>
                                        </p:tav>
                                        <p:tav tm="100000">
                                          <p:val>
                                            <p:strVal val="#ppt_x"/>
                                          </p:val>
                                        </p:tav>
                                      </p:tavLst>
                                    </p:anim>
                                    <p:anim calcmode="lin" valueType="num">
                                      <p:cBhvr additive="base">
                                        <p:cTn id="34" dur="1000" fill="hold"/>
                                        <p:tgtEl>
                                          <p:spTgt spid="59"/>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1000" fill="hold"/>
                                        <p:tgtEl>
                                          <p:spTgt spid="58"/>
                                        </p:tgtEl>
                                        <p:attrNameLst>
                                          <p:attrName>ppt_x</p:attrName>
                                        </p:attrNameLst>
                                      </p:cBhvr>
                                      <p:tavLst>
                                        <p:tav tm="0">
                                          <p:val>
                                            <p:strVal val="#ppt_x"/>
                                          </p:val>
                                        </p:tav>
                                        <p:tav tm="100000">
                                          <p:val>
                                            <p:strVal val="#ppt_x"/>
                                          </p:val>
                                        </p:tav>
                                      </p:tavLst>
                                    </p:anim>
                                    <p:anim calcmode="lin" valueType="num">
                                      <p:cBhvr additive="base">
                                        <p:cTn id="38" dur="10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60"/>
                                        </p:tgtEl>
                                        <p:attrNameLst>
                                          <p:attrName>style.visibility</p:attrName>
                                        </p:attrNameLst>
                                      </p:cBhvr>
                                      <p:to>
                                        <p:strVal val="visible"/>
                                      </p:to>
                                    </p:set>
                                    <p:anim calcmode="lin" valueType="num">
                                      <p:cBhvr additive="base">
                                        <p:cTn id="41" dur="1000" fill="hold"/>
                                        <p:tgtEl>
                                          <p:spTgt spid="60"/>
                                        </p:tgtEl>
                                        <p:attrNameLst>
                                          <p:attrName>ppt_x</p:attrName>
                                        </p:attrNameLst>
                                      </p:cBhvr>
                                      <p:tavLst>
                                        <p:tav tm="0">
                                          <p:val>
                                            <p:strVal val="#ppt_x"/>
                                          </p:val>
                                        </p:tav>
                                        <p:tav tm="100000">
                                          <p:val>
                                            <p:strVal val="#ppt_x"/>
                                          </p:val>
                                        </p:tav>
                                      </p:tavLst>
                                    </p:anim>
                                    <p:anim calcmode="lin" valueType="num">
                                      <p:cBhvr additive="base">
                                        <p:cTn id="42"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58" grpId="0" animBg="1"/>
      <p:bldP spid="59" grpId="0" animBg="1"/>
      <p:bldP spid="6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035287" y="759988"/>
            <a:ext cx="4273826"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96448" y="1719470"/>
            <a:ext cx="9551504" cy="34163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目標買回</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(Targeted Repurchase)</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也可以從主要股東手上，透過目標買回方式直接買回股份。在此種情況下，買價會由買方與賣方直接協議而定，所以如果主要股東想要賣出大量股份，但市場沒有足夠的流動性支撐如此大量股份出售卻依舊不嚴重影響股價表現，股東就會以市價折價將股份賣回公司，目標買回便有可能發生。此外如果主要股東揚言要接管公司、撤換管理階層，公司也會利用市價加上高額溢價將股票買回以消除威脅，此類型交易也稱為支付贖金</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(greenmail)</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0013037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1"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2"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3"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700955" y="2688162"/>
            <a:ext cx="72978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smtClean="0">
                <a:ln>
                  <a:noFill/>
                </a:ln>
                <a:solidFill>
                  <a:prstClr val="white"/>
                </a:solidFill>
                <a:effectLst/>
                <a:uLnTx/>
                <a:uFillTx/>
                <a:latin typeface="inpin heiti" panose="020F0502020204030204"/>
                <a:cs typeface="+mn-ea"/>
                <a:sym typeface="+mn-lt"/>
              </a:rPr>
              <a:t>發放股利與股份買回比較</a:t>
            </a:r>
            <a:endParaRPr kumimoji="0" lang="en-US" altLang="zh-TW" sz="48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Comparison of Dividends and Share Repurchases</a:t>
            </a: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1723693" y="2656046"/>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17-2</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Tree>
    <p:extLst>
      <p:ext uri="{BB962C8B-B14F-4D97-AF65-F5344CB8AC3E}">
        <p14:creationId xmlns:p14="http://schemas.microsoft.com/office/powerpoint/2010/main" val="13477919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ppt_x"/>
                                          </p:val>
                                        </p:tav>
                                        <p:tav tm="100000">
                                          <p:val>
                                            <p:strVal val="#ppt_x"/>
                                          </p:val>
                                        </p:tav>
                                      </p:tavLst>
                                    </p:anim>
                                    <p:anim calcmode="lin" valueType="num">
                                      <p:cBhvr additive="base">
                                        <p:cTn id="23" dur="10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ppt_x"/>
                                          </p:val>
                                        </p:tav>
                                        <p:tav tm="100000">
                                          <p:val>
                                            <p:strVal val="#ppt_x"/>
                                          </p:val>
                                        </p:tav>
                                      </p:tavLst>
                                    </p:anim>
                                    <p:anim calcmode="lin" valueType="num">
                                      <p:cBhvr additive="base">
                                        <p:cTn id="27" dur="10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000" fill="hold"/>
                                        <p:tgtEl>
                                          <p:spTgt spid="12"/>
                                        </p:tgtEl>
                                        <p:attrNameLst>
                                          <p:attrName>ppt_x</p:attrName>
                                        </p:attrNameLst>
                                      </p:cBhvr>
                                      <p:tavLst>
                                        <p:tav tm="0">
                                          <p:val>
                                            <p:strVal val="#ppt_x"/>
                                          </p:val>
                                        </p:tav>
                                        <p:tav tm="100000">
                                          <p:val>
                                            <p:strVal val="#ppt_x"/>
                                          </p:val>
                                        </p:tav>
                                      </p:tavLst>
                                    </p:anim>
                                    <p:anim calcmode="lin" valueType="num">
                                      <p:cBhvr additive="base">
                                        <p:cTn id="31" dur="10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000" fill="hold"/>
                                        <p:tgtEl>
                                          <p:spTgt spid="13"/>
                                        </p:tgtEl>
                                        <p:attrNameLst>
                                          <p:attrName>ppt_x</p:attrName>
                                        </p:attrNameLst>
                                      </p:cBhvr>
                                      <p:tavLst>
                                        <p:tav tm="0">
                                          <p:val>
                                            <p:strVal val="#ppt_x"/>
                                          </p:val>
                                        </p:tav>
                                        <p:tav tm="100000">
                                          <p:val>
                                            <p:strVal val="#ppt_x"/>
                                          </p:val>
                                        </p:tav>
                                      </p:tavLst>
                                    </p:anim>
                                    <p:anim calcmode="lin" valueType="num">
                                      <p:cBhvr additive="base">
                                        <p:cTn id="35"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發放股利與股份買回比較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Comparison of Dividends 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7019" y="1764323"/>
            <a:ext cx="8398566"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如果公司決定要分配現金給股東，可以選擇發放現金股利或執行股票買回，公司應該如何選擇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本節將說明在</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Modigliani</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和</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Miller</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的完美市場結構下，公司發派現金的方式並不影響公司價值。</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假設某間公司</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吉諾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err="1" smtClean="0">
                <a:ln>
                  <a:noFill/>
                </a:ln>
                <a:solidFill>
                  <a:prstClr val="black"/>
                </a:solidFill>
                <a:effectLst/>
                <a:uLnTx/>
                <a:uFillTx/>
                <a:latin typeface="inpin heiti" panose="020F0502020204030204"/>
                <a:cs typeface="+mn-cs"/>
              </a:rPr>
              <a:t>Genron</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Corporation)</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，目前有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百萬美元的超額現金且無負債。公司預期未來每年將產生</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百萬的自由現金流量，資金成本為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12%</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6" name="圖片 5"/>
          <p:cNvPicPr>
            <a:picLocks noChangeAspect="1"/>
          </p:cNvPicPr>
          <p:nvPr/>
        </p:nvPicPr>
        <p:blipFill>
          <a:blip r:embed="rId3"/>
          <a:stretch>
            <a:fillRect/>
          </a:stretch>
        </p:blipFill>
        <p:spPr>
          <a:xfrm>
            <a:off x="2098189" y="5005916"/>
            <a:ext cx="7896225" cy="923925"/>
          </a:xfrm>
          <a:prstGeom prst="rect">
            <a:avLst/>
          </a:prstGeom>
        </p:spPr>
      </p:pic>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6088047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策略一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將超額現金用於股利發放</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Pay Dividend with Excess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2027583"/>
            <a:ext cx="839856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假設董事會選擇將超額現金用於股利發放，目前公司流通在外股數有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百萬股，所以公司會立即發放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美元的現金股利且將未來每年</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的</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自由現金流量全數發放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美元的現金股利。</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stretch>
            <a:fillRect/>
          </a:stretch>
        </p:blipFill>
        <p:spPr>
          <a:xfrm>
            <a:off x="1677536" y="3785786"/>
            <a:ext cx="8737533" cy="843812"/>
          </a:xfrm>
          <a:prstGeom prst="rect">
            <a:avLst/>
          </a:prstGeom>
        </p:spPr>
      </p:pic>
      <p:pic>
        <p:nvPicPr>
          <p:cNvPr id="7" name="圖片 6"/>
          <p:cNvPicPr>
            <a:picLocks noChangeAspect="1"/>
          </p:cNvPicPr>
          <p:nvPr/>
        </p:nvPicPr>
        <p:blipFill>
          <a:blip r:embed="rId4"/>
          <a:stretch>
            <a:fillRect/>
          </a:stretch>
        </p:blipFill>
        <p:spPr>
          <a:xfrm>
            <a:off x="3316953" y="5057272"/>
            <a:ext cx="5114925" cy="752475"/>
          </a:xfrm>
          <a:prstGeom prst="rect">
            <a:avLst/>
          </a:prstGeom>
        </p:spPr>
      </p:pic>
      <p:sp>
        <p:nvSpPr>
          <p:cNvPr id="8"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5065220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ppt_x"/>
                                          </p:val>
                                        </p:tav>
                                        <p:tav tm="100000">
                                          <p:val>
                                            <p:strVal val="#ppt_x"/>
                                          </p:val>
                                        </p:tav>
                                      </p:tavLst>
                                    </p:anim>
                                    <p:anim calcmode="lin" valueType="num">
                                      <p:cBhvr additive="base">
                                        <p:cTn id="16" dur="1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策略一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將超額現金用於股利發放</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Pay Dividend with Excess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2095498" y="1859597"/>
            <a:ext cx="83985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吉利公司股價會在公司發放股利時下跌，這是因為公司現金部位減少，資產市值降低所致，但整體而言，股東並沒有損失</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價值</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美元股票、</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美元現金</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6" name="圖片 5"/>
          <p:cNvPicPr>
            <a:picLocks noChangeAspect="1"/>
          </p:cNvPicPr>
          <p:nvPr/>
        </p:nvPicPr>
        <p:blipFill>
          <a:blip r:embed="rId3"/>
          <a:stretch>
            <a:fillRect/>
          </a:stretch>
        </p:blipFill>
        <p:spPr>
          <a:xfrm>
            <a:off x="1724926" y="3161916"/>
            <a:ext cx="8986529" cy="2067323"/>
          </a:xfrm>
          <a:prstGeom prst="rect">
            <a:avLst/>
          </a:prstGeom>
        </p:spPr>
      </p:pic>
      <p:sp>
        <p:nvSpPr>
          <p:cNvPr id="8" name="文字方塊 7"/>
          <p:cNvSpPr txBox="1"/>
          <p:nvPr/>
        </p:nvSpPr>
        <p:spPr>
          <a:xfrm>
            <a:off x="1073426" y="5779385"/>
            <a:ext cx="108833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在完美資本市場下，當公司發放股利，股價在除息時的下跌幅度為股利金額。</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gradFill>
                  <a:gsLst>
                    <a:gs pos="100000">
                      <a:srgbClr val="6AAABA"/>
                    </a:gs>
                    <a:gs pos="0">
                      <a:srgbClr val="D93339"/>
                    </a:gs>
                  </a:gsLst>
                  <a:lin ang="2700000" scaled="1"/>
                </a:gradFill>
                <a:latin typeface="inpin heiti" panose="020F0502020204030204"/>
                <a:cs typeface="+mn-ea"/>
                <a:sym typeface="+mn-lt"/>
              </a:rPr>
              <a:t>1</a:t>
            </a: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1458093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策略二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沒有股利</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Repurchase(No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2027583"/>
            <a:ext cx="839856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若</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公司今年沒有發放股利，但以</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百萬美元從公開市場買回股份，假設期初價格為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美元，公司將買回 </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20</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r>
              <a:rPr kumimoji="0" lang="zh-TW" altLang="en-US" sz="2400" b="0" i="0" u="none" strike="noStrike" kern="1200" cap="none" spc="0" normalizeH="0" baseline="0" noProof="0" dirty="0">
                <a:ln>
                  <a:noFill/>
                </a:ln>
                <a:solidFill>
                  <a:srgbClr val="FF0000"/>
                </a:solidFill>
                <a:effectLst/>
                <a:uLnTx/>
                <a:uFillTx/>
                <a:latin typeface="inpin heiti" panose="020F0502020204030204"/>
                <a:cs typeface="+mn-cs"/>
              </a:rPr>
              <a:t>每</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股</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42</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=0.476</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百萬股</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，而流通在外股數剩下</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10-0.476=9.524</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百萬股</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stretch>
            <a:fillRect/>
          </a:stretch>
        </p:blipFill>
        <p:spPr>
          <a:xfrm>
            <a:off x="1700522" y="3760450"/>
            <a:ext cx="8691561" cy="2178965"/>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4732913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策略二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沒有股利</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Repurchase(No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7020" y="1966988"/>
            <a:ext cx="83985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在未來幾年中，公司同樣預期會有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百萬美元的自由現金流量，可用於支付每年每股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smtClean="0">
                <a:ln>
                  <a:noFill/>
                </a:ln>
                <a:solidFill>
                  <a:prstClr val="black"/>
                </a:solidFill>
                <a:effectLst/>
                <a:uLnTx/>
                <a:uFillTx/>
                <a:latin typeface="inpin heiti" panose="020F0502020204030204"/>
                <a:cs typeface="+mn-cs"/>
              </a:rPr>
              <a:t>/9.524</a:t>
            </a:r>
            <a:r>
              <a:rPr kumimoji="0" lang="zh-TW" altLang="en-US" sz="2400" b="0" i="0" u="none" strike="noStrike" kern="1200" cap="none" spc="0" normalizeH="0" baseline="0" noProof="0" smtClean="0">
                <a:ln>
                  <a:noFill/>
                </a:ln>
                <a:solidFill>
                  <a:prstClr val="black"/>
                </a:solidFill>
                <a:effectLst/>
                <a:uLnTx/>
                <a:uFillTx/>
                <a:latin typeface="inpin heiti" panose="020F0502020204030204"/>
                <a:cs typeface="+mn-cs"/>
              </a:rPr>
              <a:t>百萬</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=5.04</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美元股利，那在股份買回下，公司股價為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6" name="圖片 5"/>
          <p:cNvPicPr>
            <a:picLocks noChangeAspect="1"/>
          </p:cNvPicPr>
          <p:nvPr/>
        </p:nvPicPr>
        <p:blipFill>
          <a:blip r:embed="rId3"/>
          <a:stretch>
            <a:fillRect/>
          </a:stretch>
        </p:blipFill>
        <p:spPr>
          <a:xfrm>
            <a:off x="4850915" y="3230399"/>
            <a:ext cx="2390775" cy="885825"/>
          </a:xfrm>
          <a:prstGeom prst="rect">
            <a:avLst/>
          </a:prstGeom>
        </p:spPr>
      </p:pic>
      <p:sp>
        <p:nvSpPr>
          <p:cNvPr id="9" name="文字方塊 8"/>
          <p:cNvSpPr txBox="1"/>
          <p:nvPr/>
        </p:nvSpPr>
        <p:spPr>
          <a:xfrm>
            <a:off x="1847020" y="4087831"/>
            <a:ext cx="839856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如果公司目前不發放現金股利而以股份買回取代，在未來每股發放的金額將會提高，</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換句話說</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，未來股利水準的提高彌補了股東目前放棄的股利。</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在完美資本市場下，公開市場買回對股價沒有影響，且其股價會與發放股利政策的附息價相同。</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993847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策略二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沒有股利</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投資人偏好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Repurchase(No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7019" y="2262161"/>
            <a:ext cx="839856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若有一投資人目前持有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股公司股票，假設投資人不買賣並持有到股利發放或股份買回。而無論是何種情況在交易之後投資人的投資組合價值皆會是</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84,000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美元。唯一差異在於投資人是持有股票或現金。</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7" name="圖片 6"/>
          <p:cNvPicPr>
            <a:picLocks noChangeAspect="1"/>
          </p:cNvPicPr>
          <p:nvPr/>
        </p:nvPicPr>
        <p:blipFill>
          <a:blip r:embed="rId3"/>
          <a:stretch>
            <a:fillRect/>
          </a:stretch>
        </p:blipFill>
        <p:spPr>
          <a:xfrm>
            <a:off x="1812439" y="4379324"/>
            <a:ext cx="8467725" cy="1304925"/>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748926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策略二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沒有股利</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投資人偏好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Repurchase(No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7017" y="2145577"/>
            <a:ext cx="83985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雖然投資人的偏好有所不同，但即使公司採取買回股份的方式，投資人仍可以自製股利，達到相同效果。</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stretch>
            <a:fillRect/>
          </a:stretch>
        </p:blipFill>
        <p:spPr>
          <a:xfrm>
            <a:off x="1606408" y="3264504"/>
            <a:ext cx="8639175" cy="1628775"/>
          </a:xfrm>
          <a:prstGeom prst="rect">
            <a:avLst/>
          </a:prstGeom>
        </p:spPr>
      </p:pic>
      <p:sp>
        <p:nvSpPr>
          <p:cNvPr id="8" name="文字方塊 7"/>
          <p:cNvSpPr txBox="1"/>
          <p:nvPr/>
        </p:nvSpPr>
        <p:spPr>
          <a:xfrm>
            <a:off x="1847017" y="5002305"/>
            <a:ext cx="839856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在完美資本市場中，投資人對公司發放現金股利或買回股份並沒有偏好上的差異，透過股利再投資或出售股份，投資人可以自行創造出任何一種想要的股利政策。</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18771404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0" y="852074"/>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股份買回與供給</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Repurchases and the Supply of Shares</a:t>
            </a: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5" y="1873683"/>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7019" y="2354298"/>
            <a:ext cx="8398566"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公司買回股份造成股價上漲是因為流通在外股數減少的觀念是錯誤的，這個觀念來自於個體經濟學裡的標準供需法則，但為何無法應用於此</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公司買回股份會發生兩件事。首先，股份的供給會減少，但公司資產價值也會因為花錢買入股份而降低，所以如果公司以市價買回股份，這兩種效果會相互抵銷，使得股價維持不變。</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19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9563234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B6201BF-65AF-4FC2-ACF9-824F95B14489}"/>
              </a:ext>
            </a:extLst>
          </p:cNvPr>
          <p:cNvSpPr txBox="1"/>
          <p:nvPr/>
        </p:nvSpPr>
        <p:spPr>
          <a:xfrm>
            <a:off x="4766441" y="557877"/>
            <a:ext cx="2659118" cy="1323439"/>
          </a:xfrm>
          <a:prstGeom prst="rect">
            <a:avLst/>
          </a:prstGeom>
          <a:noFill/>
        </p:spPr>
        <p:txBody>
          <a:bodyPr wrap="square" rtlCol="0">
            <a:spAutoFit/>
          </a:bodyPr>
          <a:lstStyle/>
          <a:p>
            <a:pPr algn="ctr"/>
            <a:r>
              <a:rPr lang="zh-CN" altLang="en-US" sz="6600" dirty="0" smtClean="0">
                <a:solidFill>
                  <a:schemeClr val="bg1"/>
                </a:solidFill>
                <a:cs typeface="+mn-ea"/>
                <a:sym typeface="+mn-lt"/>
              </a:rPr>
              <a:t>目</a:t>
            </a:r>
            <a:r>
              <a:rPr lang="zh-TW" altLang="en-US" sz="6600" dirty="0" smtClean="0">
                <a:solidFill>
                  <a:schemeClr val="bg1"/>
                </a:solidFill>
                <a:cs typeface="+mn-ea"/>
                <a:sym typeface="+mn-lt"/>
              </a:rPr>
              <a:t>錄</a:t>
            </a:r>
            <a:endParaRPr lang="en-US" altLang="zh-CN" sz="6600" dirty="0">
              <a:solidFill>
                <a:schemeClr val="bg1"/>
              </a:solidFill>
              <a:cs typeface="+mn-ea"/>
              <a:sym typeface="+mn-lt"/>
            </a:endParaRPr>
          </a:p>
          <a:p>
            <a:pPr algn="ctr"/>
            <a:r>
              <a:rPr lang="en-US" altLang="zh-CN" sz="1400" dirty="0">
                <a:solidFill>
                  <a:schemeClr val="bg1"/>
                </a:solidFill>
                <a:cs typeface="+mn-ea"/>
                <a:sym typeface="+mn-lt"/>
              </a:rPr>
              <a:t>CONTENTS</a:t>
            </a:r>
            <a:endParaRPr lang="zh-CN" altLang="en-US" sz="1400" dirty="0">
              <a:solidFill>
                <a:schemeClr val="bg1"/>
              </a:solidFill>
              <a:cs typeface="+mn-ea"/>
              <a:sym typeface="+mn-lt"/>
            </a:endParaRPr>
          </a:p>
        </p:txBody>
      </p:sp>
      <p:grpSp>
        <p:nvGrpSpPr>
          <p:cNvPr id="100" name="组合 99">
            <a:extLst>
              <a:ext uri="{FF2B5EF4-FFF2-40B4-BE49-F238E27FC236}">
                <a16:creationId xmlns:a16="http://schemas.microsoft.com/office/drawing/2014/main" id="{3A5F5414-8CA1-41C7-BE48-45EB3C56C859}"/>
              </a:ext>
            </a:extLst>
          </p:cNvPr>
          <p:cNvGrpSpPr/>
          <p:nvPr/>
        </p:nvGrpSpPr>
        <p:grpSpPr>
          <a:xfrm>
            <a:off x="6221244" y="2157646"/>
            <a:ext cx="4830721" cy="1141200"/>
            <a:chOff x="970989" y="2602892"/>
            <a:chExt cx="4830721" cy="1141200"/>
          </a:xfrm>
        </p:grpSpPr>
        <p:sp>
          <p:nvSpPr>
            <p:cNvPr id="7"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9"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17-5</a:t>
              </a:r>
              <a:endParaRPr lang="zh-CN" altLang="en-US" dirty="0">
                <a:cs typeface="+mn-ea"/>
                <a:sym typeface="+mn-lt"/>
              </a:endParaRPr>
            </a:p>
          </p:txBody>
        </p:sp>
        <p:sp>
          <p:nvSpPr>
            <p:cNvPr id="16" name="文本框 15">
              <a:extLst>
                <a:ext uri="{FF2B5EF4-FFF2-40B4-BE49-F238E27FC236}">
                  <a16:creationId xmlns:a16="http://schemas.microsoft.com/office/drawing/2014/main" id="{AC5CEE14-016F-4B71-B317-0111BB05F361}"/>
                </a:ext>
              </a:extLst>
            </p:cNvPr>
            <p:cNvSpPr txBox="1"/>
            <p:nvPr/>
          </p:nvSpPr>
          <p:spPr>
            <a:xfrm>
              <a:off x="2292495" y="2819963"/>
              <a:ext cx="3210174" cy="707886"/>
            </a:xfrm>
            <a:prstGeom prst="rect">
              <a:avLst/>
            </a:prstGeom>
            <a:noFill/>
          </p:spPr>
          <p:txBody>
            <a:bodyPr wrap="square" rtlCol="0">
              <a:spAutoFit/>
            </a:bodyPr>
            <a:lstStyle/>
            <a:p>
              <a:r>
                <a:rPr lang="en-US" altLang="zh-CN" sz="2000" dirty="0" smtClean="0">
                  <a:solidFill>
                    <a:schemeClr val="bg1"/>
                  </a:solidFill>
                  <a:cs typeface="+mn-ea"/>
                  <a:sym typeface="+mn-lt"/>
                </a:rPr>
                <a:t>Payout Versus Retention </a:t>
              </a:r>
            </a:p>
            <a:p>
              <a:r>
                <a:rPr lang="en-US" altLang="zh-CN" sz="2000" dirty="0">
                  <a:solidFill>
                    <a:schemeClr val="bg1"/>
                  </a:solidFill>
                  <a:cs typeface="+mn-ea"/>
                  <a:sym typeface="+mn-lt"/>
                </a:rPr>
                <a:t>o</a:t>
              </a:r>
              <a:r>
                <a:rPr lang="en-US" altLang="zh-CN" sz="2000" dirty="0" smtClean="0">
                  <a:solidFill>
                    <a:schemeClr val="bg1"/>
                  </a:solidFill>
                  <a:cs typeface="+mn-ea"/>
                  <a:sym typeface="+mn-lt"/>
                </a:rPr>
                <a:t>f Cash</a:t>
              </a:r>
              <a:endParaRPr lang="zh-CN" altLang="en-US" sz="2000" dirty="0">
                <a:solidFill>
                  <a:schemeClr val="bg1"/>
                </a:solidFill>
                <a:cs typeface="+mn-ea"/>
                <a:sym typeface="+mn-lt"/>
              </a:endParaRPr>
            </a:p>
          </p:txBody>
        </p:sp>
        <p:grpSp>
          <p:nvGrpSpPr>
            <p:cNvPr id="33"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26"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39" name="组合 99">
            <a:extLst>
              <a:ext uri="{FF2B5EF4-FFF2-40B4-BE49-F238E27FC236}">
                <a16:creationId xmlns:a16="http://schemas.microsoft.com/office/drawing/2014/main" id="{3A5F5414-8CA1-41C7-BE48-45EB3C56C859}"/>
              </a:ext>
            </a:extLst>
          </p:cNvPr>
          <p:cNvGrpSpPr/>
          <p:nvPr/>
        </p:nvGrpSpPr>
        <p:grpSpPr>
          <a:xfrm>
            <a:off x="797649" y="1801223"/>
            <a:ext cx="4830721" cy="1141200"/>
            <a:chOff x="970989" y="2602892"/>
            <a:chExt cx="4830721" cy="1141200"/>
          </a:xfrm>
        </p:grpSpPr>
        <p:sp>
          <p:nvSpPr>
            <p:cNvPr id="40"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17-1</a:t>
              </a:r>
              <a:endParaRPr lang="zh-CN" altLang="en-US" dirty="0">
                <a:cs typeface="+mn-ea"/>
                <a:sym typeface="+mn-lt"/>
              </a:endParaRPr>
            </a:p>
          </p:txBody>
        </p:sp>
        <p:sp>
          <p:nvSpPr>
            <p:cNvPr id="43" name="文本框 15">
              <a:extLst>
                <a:ext uri="{FF2B5EF4-FFF2-40B4-BE49-F238E27FC236}">
                  <a16:creationId xmlns:a16="http://schemas.microsoft.com/office/drawing/2014/main" id="{AC5CEE14-016F-4B71-B317-0111BB05F361}"/>
                </a:ext>
              </a:extLst>
            </p:cNvPr>
            <p:cNvSpPr txBox="1"/>
            <p:nvPr/>
          </p:nvSpPr>
          <p:spPr>
            <a:xfrm>
              <a:off x="2342308" y="2941930"/>
              <a:ext cx="3210174" cy="400110"/>
            </a:xfrm>
            <a:prstGeom prst="rect">
              <a:avLst/>
            </a:prstGeom>
            <a:noFill/>
          </p:spPr>
          <p:txBody>
            <a:bodyPr wrap="square" rtlCol="0">
              <a:spAutoFit/>
            </a:bodyPr>
            <a:lstStyle/>
            <a:p>
              <a:r>
                <a:rPr lang="en-US" altLang="zh-TW" sz="2000" dirty="0" smtClean="0">
                  <a:solidFill>
                    <a:schemeClr val="bg1"/>
                  </a:solidFill>
                  <a:cs typeface="+mn-ea"/>
                  <a:sym typeface="+mn-lt"/>
                </a:rPr>
                <a:t>Distribution to Shareholders</a:t>
              </a:r>
              <a:endParaRPr lang="zh-CN" altLang="en-US" sz="2000" dirty="0">
                <a:solidFill>
                  <a:schemeClr val="bg1"/>
                </a:solidFill>
                <a:cs typeface="+mn-ea"/>
                <a:sym typeface="+mn-lt"/>
              </a:endParaRPr>
            </a:p>
          </p:txBody>
        </p:sp>
        <p:grpSp>
          <p:nvGrpSpPr>
            <p:cNvPr id="44"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45"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8" name="组合 99">
            <a:extLst>
              <a:ext uri="{FF2B5EF4-FFF2-40B4-BE49-F238E27FC236}">
                <a16:creationId xmlns:a16="http://schemas.microsoft.com/office/drawing/2014/main" id="{3A5F5414-8CA1-41C7-BE48-45EB3C56C859}"/>
              </a:ext>
            </a:extLst>
          </p:cNvPr>
          <p:cNvGrpSpPr/>
          <p:nvPr/>
        </p:nvGrpSpPr>
        <p:grpSpPr>
          <a:xfrm>
            <a:off x="797647" y="3104959"/>
            <a:ext cx="4830721" cy="1141200"/>
            <a:chOff x="970989" y="2602892"/>
            <a:chExt cx="4830721" cy="1141200"/>
          </a:xfrm>
        </p:grpSpPr>
        <p:sp>
          <p:nvSpPr>
            <p:cNvPr id="49"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0"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17-2</a:t>
              </a:r>
              <a:endParaRPr lang="zh-CN" altLang="en-US" dirty="0">
                <a:cs typeface="+mn-ea"/>
                <a:sym typeface="+mn-lt"/>
              </a:endParaRPr>
            </a:p>
          </p:txBody>
        </p:sp>
        <p:sp>
          <p:nvSpPr>
            <p:cNvPr id="52" name="文本框 15">
              <a:extLst>
                <a:ext uri="{FF2B5EF4-FFF2-40B4-BE49-F238E27FC236}">
                  <a16:creationId xmlns:a16="http://schemas.microsoft.com/office/drawing/2014/main" id="{AC5CEE14-016F-4B71-B317-0111BB05F361}"/>
                </a:ext>
              </a:extLst>
            </p:cNvPr>
            <p:cNvSpPr txBox="1"/>
            <p:nvPr/>
          </p:nvSpPr>
          <p:spPr>
            <a:xfrm>
              <a:off x="2314654" y="2821935"/>
              <a:ext cx="3210174" cy="707886"/>
            </a:xfrm>
            <a:prstGeom prst="rect">
              <a:avLst/>
            </a:prstGeom>
            <a:noFill/>
          </p:spPr>
          <p:txBody>
            <a:bodyPr wrap="square" rtlCol="0">
              <a:spAutoFit/>
            </a:bodyPr>
            <a:lstStyle/>
            <a:p>
              <a:r>
                <a:rPr lang="en-US" altLang="zh-CN" sz="2000" dirty="0" smtClean="0">
                  <a:solidFill>
                    <a:schemeClr val="bg1"/>
                  </a:solidFill>
                  <a:cs typeface="+mn-ea"/>
                  <a:sym typeface="+mn-lt"/>
                </a:rPr>
                <a:t>Comparison of Dividends and Share Repurchases</a:t>
              </a:r>
              <a:endParaRPr lang="zh-CN" altLang="en-US" sz="2000" dirty="0">
                <a:solidFill>
                  <a:schemeClr val="bg1"/>
                </a:solidFill>
                <a:cs typeface="+mn-ea"/>
                <a:sym typeface="+mn-lt"/>
              </a:endParaRPr>
            </a:p>
          </p:txBody>
        </p:sp>
        <p:grpSp>
          <p:nvGrpSpPr>
            <p:cNvPr id="53"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54"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7" name="组合 99">
            <a:extLst>
              <a:ext uri="{FF2B5EF4-FFF2-40B4-BE49-F238E27FC236}">
                <a16:creationId xmlns:a16="http://schemas.microsoft.com/office/drawing/2014/main" id="{3A5F5414-8CA1-41C7-BE48-45EB3C56C859}"/>
              </a:ext>
            </a:extLst>
          </p:cNvPr>
          <p:cNvGrpSpPr/>
          <p:nvPr/>
        </p:nvGrpSpPr>
        <p:grpSpPr>
          <a:xfrm>
            <a:off x="6221244" y="3575176"/>
            <a:ext cx="4830721" cy="1141200"/>
            <a:chOff x="970989" y="2602892"/>
            <a:chExt cx="4830721" cy="1141200"/>
          </a:xfrm>
        </p:grpSpPr>
        <p:sp>
          <p:nvSpPr>
            <p:cNvPr id="58"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17-6</a:t>
              </a:r>
              <a:endParaRPr lang="zh-CN" altLang="en-US" dirty="0">
                <a:cs typeface="+mn-ea"/>
                <a:sym typeface="+mn-lt"/>
              </a:endParaRPr>
            </a:p>
          </p:txBody>
        </p:sp>
        <p:sp>
          <p:nvSpPr>
            <p:cNvPr id="61" name="文本框 15">
              <a:extLst>
                <a:ext uri="{FF2B5EF4-FFF2-40B4-BE49-F238E27FC236}">
                  <a16:creationId xmlns:a16="http://schemas.microsoft.com/office/drawing/2014/main" id="{AC5CEE14-016F-4B71-B317-0111BB05F361}"/>
                </a:ext>
              </a:extLst>
            </p:cNvPr>
            <p:cNvSpPr txBox="1"/>
            <p:nvPr/>
          </p:nvSpPr>
          <p:spPr>
            <a:xfrm>
              <a:off x="2342308" y="2941930"/>
              <a:ext cx="3210174" cy="400110"/>
            </a:xfrm>
            <a:prstGeom prst="rect">
              <a:avLst/>
            </a:prstGeom>
            <a:noFill/>
          </p:spPr>
          <p:txBody>
            <a:bodyPr wrap="square" rtlCol="0">
              <a:spAutoFit/>
            </a:bodyPr>
            <a:lstStyle/>
            <a:p>
              <a:r>
                <a:rPr lang="en-US" altLang="zh-CN" sz="2000" dirty="0" smtClean="0">
                  <a:solidFill>
                    <a:schemeClr val="bg1"/>
                  </a:solidFill>
                  <a:cs typeface="+mn-ea"/>
                  <a:sym typeface="+mn-lt"/>
                </a:rPr>
                <a:t>Signaling with Payout Policy</a:t>
              </a:r>
              <a:endParaRPr lang="zh-CN" altLang="en-US" sz="2000" dirty="0">
                <a:solidFill>
                  <a:schemeClr val="bg1"/>
                </a:solidFill>
                <a:cs typeface="+mn-ea"/>
                <a:sym typeface="+mn-lt"/>
              </a:endParaRPr>
            </a:p>
          </p:txBody>
        </p:sp>
        <p:grpSp>
          <p:nvGrpSpPr>
            <p:cNvPr id="62"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63"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6" name="组合 99">
            <a:extLst>
              <a:ext uri="{FF2B5EF4-FFF2-40B4-BE49-F238E27FC236}">
                <a16:creationId xmlns:a16="http://schemas.microsoft.com/office/drawing/2014/main" id="{3A5F5414-8CA1-41C7-BE48-45EB3C56C859}"/>
              </a:ext>
            </a:extLst>
          </p:cNvPr>
          <p:cNvGrpSpPr/>
          <p:nvPr/>
        </p:nvGrpSpPr>
        <p:grpSpPr>
          <a:xfrm>
            <a:off x="797646" y="4376921"/>
            <a:ext cx="4830721" cy="1141200"/>
            <a:chOff x="970989" y="2602892"/>
            <a:chExt cx="4830721" cy="1141200"/>
          </a:xfrm>
        </p:grpSpPr>
        <p:sp>
          <p:nvSpPr>
            <p:cNvPr id="67"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8"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17-3</a:t>
              </a:r>
              <a:endParaRPr lang="zh-CN" altLang="en-US" dirty="0">
                <a:cs typeface="+mn-ea"/>
                <a:sym typeface="+mn-lt"/>
              </a:endParaRPr>
            </a:p>
          </p:txBody>
        </p:sp>
        <p:sp>
          <p:nvSpPr>
            <p:cNvPr id="70" name="文本框 15">
              <a:extLst>
                <a:ext uri="{FF2B5EF4-FFF2-40B4-BE49-F238E27FC236}">
                  <a16:creationId xmlns:a16="http://schemas.microsoft.com/office/drawing/2014/main" id="{AC5CEE14-016F-4B71-B317-0111BB05F361}"/>
                </a:ext>
              </a:extLst>
            </p:cNvPr>
            <p:cNvSpPr txBox="1"/>
            <p:nvPr/>
          </p:nvSpPr>
          <p:spPr>
            <a:xfrm>
              <a:off x="2319248" y="2827538"/>
              <a:ext cx="3210174" cy="707886"/>
            </a:xfrm>
            <a:prstGeom prst="rect">
              <a:avLst/>
            </a:prstGeom>
            <a:noFill/>
          </p:spPr>
          <p:txBody>
            <a:bodyPr wrap="square" rtlCol="0">
              <a:spAutoFit/>
            </a:bodyPr>
            <a:lstStyle/>
            <a:p>
              <a:r>
                <a:rPr lang="en-US" altLang="zh-CN" sz="2000" dirty="0" smtClean="0">
                  <a:solidFill>
                    <a:schemeClr val="bg1"/>
                  </a:solidFill>
                  <a:cs typeface="+mn-ea"/>
                  <a:sym typeface="+mn-lt"/>
                </a:rPr>
                <a:t>The Tax Disadvantage </a:t>
              </a:r>
            </a:p>
            <a:p>
              <a:r>
                <a:rPr lang="en-US" altLang="zh-CN" sz="2000" dirty="0" smtClean="0">
                  <a:solidFill>
                    <a:schemeClr val="bg1"/>
                  </a:solidFill>
                  <a:cs typeface="+mn-ea"/>
                  <a:sym typeface="+mn-lt"/>
                </a:rPr>
                <a:t>of Dividends</a:t>
              </a:r>
              <a:endParaRPr lang="zh-CN" altLang="en-US" sz="2000" dirty="0">
                <a:solidFill>
                  <a:schemeClr val="bg1"/>
                </a:solidFill>
                <a:cs typeface="+mn-ea"/>
                <a:sym typeface="+mn-lt"/>
              </a:endParaRPr>
            </a:p>
          </p:txBody>
        </p:sp>
        <p:grpSp>
          <p:nvGrpSpPr>
            <p:cNvPr id="71"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72"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5" name="组合 99">
            <a:extLst>
              <a:ext uri="{FF2B5EF4-FFF2-40B4-BE49-F238E27FC236}">
                <a16:creationId xmlns:a16="http://schemas.microsoft.com/office/drawing/2014/main" id="{3A5F5414-8CA1-41C7-BE48-45EB3C56C859}"/>
              </a:ext>
            </a:extLst>
          </p:cNvPr>
          <p:cNvGrpSpPr/>
          <p:nvPr/>
        </p:nvGrpSpPr>
        <p:grpSpPr>
          <a:xfrm>
            <a:off x="6248898" y="4904964"/>
            <a:ext cx="4830721" cy="1141200"/>
            <a:chOff x="970989" y="2602892"/>
            <a:chExt cx="4830721" cy="1141200"/>
          </a:xfrm>
        </p:grpSpPr>
        <p:sp>
          <p:nvSpPr>
            <p:cNvPr id="76"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7"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8"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17-7</a:t>
              </a:r>
              <a:endParaRPr lang="zh-CN" altLang="en-US" dirty="0">
                <a:cs typeface="+mn-ea"/>
                <a:sym typeface="+mn-lt"/>
              </a:endParaRPr>
            </a:p>
          </p:txBody>
        </p:sp>
        <p:sp>
          <p:nvSpPr>
            <p:cNvPr id="79" name="文本框 15">
              <a:extLst>
                <a:ext uri="{FF2B5EF4-FFF2-40B4-BE49-F238E27FC236}">
                  <a16:creationId xmlns:a16="http://schemas.microsoft.com/office/drawing/2014/main" id="{AC5CEE14-016F-4B71-B317-0111BB05F361}"/>
                </a:ext>
              </a:extLst>
            </p:cNvPr>
            <p:cNvSpPr txBox="1"/>
            <p:nvPr/>
          </p:nvSpPr>
          <p:spPr>
            <a:xfrm>
              <a:off x="2351882" y="2824603"/>
              <a:ext cx="3210174" cy="707886"/>
            </a:xfrm>
            <a:prstGeom prst="rect">
              <a:avLst/>
            </a:prstGeom>
            <a:noFill/>
          </p:spPr>
          <p:txBody>
            <a:bodyPr wrap="square" rtlCol="0">
              <a:spAutoFit/>
            </a:bodyPr>
            <a:lstStyle/>
            <a:p>
              <a:r>
                <a:rPr lang="en-US" altLang="zh-CN" sz="2000" dirty="0" smtClean="0">
                  <a:solidFill>
                    <a:schemeClr val="bg1"/>
                  </a:solidFill>
                  <a:cs typeface="+mn-ea"/>
                  <a:sym typeface="+mn-lt"/>
                </a:rPr>
                <a:t>Stock Dividends, Splits,</a:t>
              </a:r>
            </a:p>
            <a:p>
              <a:r>
                <a:rPr lang="en-US" altLang="zh-CN" sz="2000" dirty="0" smtClean="0">
                  <a:solidFill>
                    <a:schemeClr val="bg1"/>
                  </a:solidFill>
                  <a:cs typeface="+mn-ea"/>
                  <a:sym typeface="+mn-lt"/>
                </a:rPr>
                <a:t>and Spin-Offs</a:t>
              </a:r>
              <a:endParaRPr lang="zh-CN" altLang="en-US" sz="2000" dirty="0">
                <a:solidFill>
                  <a:schemeClr val="bg1"/>
                </a:solidFill>
                <a:cs typeface="+mn-ea"/>
                <a:sym typeface="+mn-lt"/>
              </a:endParaRPr>
            </a:p>
          </p:txBody>
        </p:sp>
        <p:grpSp>
          <p:nvGrpSpPr>
            <p:cNvPr id="80"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81"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84" name="组合 99">
            <a:extLst>
              <a:ext uri="{FF2B5EF4-FFF2-40B4-BE49-F238E27FC236}">
                <a16:creationId xmlns:a16="http://schemas.microsoft.com/office/drawing/2014/main" id="{3A5F5414-8CA1-41C7-BE48-45EB3C56C859}"/>
              </a:ext>
            </a:extLst>
          </p:cNvPr>
          <p:cNvGrpSpPr/>
          <p:nvPr/>
        </p:nvGrpSpPr>
        <p:grpSpPr>
          <a:xfrm>
            <a:off x="797645" y="5644112"/>
            <a:ext cx="4830721" cy="1141200"/>
            <a:chOff x="970989" y="2602892"/>
            <a:chExt cx="4830721" cy="1141200"/>
          </a:xfrm>
        </p:grpSpPr>
        <p:sp>
          <p:nvSpPr>
            <p:cNvPr id="85" name="矩形: 圆角 6">
              <a:extLst>
                <a:ext uri="{FF2B5EF4-FFF2-40B4-BE49-F238E27FC236}">
                  <a16:creationId xmlns:a16="http://schemas.microsoft.com/office/drawing/2014/main" id="{9F54BD97-4725-4EC6-81B6-150E23E1B192}"/>
                </a:ext>
              </a:extLst>
            </p:cNvPr>
            <p:cNvSpPr/>
            <p:nvPr/>
          </p:nvSpPr>
          <p:spPr>
            <a:xfrm>
              <a:off x="970989" y="2603823"/>
              <a:ext cx="4830721" cy="1139339"/>
            </a:xfrm>
            <a:prstGeom prst="roundRect">
              <a:avLst>
                <a:gd name="adj" fmla="val 19191"/>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6" name="任意多边形: 形状 98">
              <a:extLst>
                <a:ext uri="{FF2B5EF4-FFF2-40B4-BE49-F238E27FC236}">
                  <a16:creationId xmlns:a16="http://schemas.microsoft.com/office/drawing/2014/main" id="{31B59C5A-D53C-4150-85FA-3F91BC070153}"/>
                </a:ext>
              </a:extLst>
            </p:cNvPr>
            <p:cNvSpPr/>
            <p:nvPr/>
          </p:nvSpPr>
          <p:spPr>
            <a:xfrm>
              <a:off x="970990" y="2602892"/>
              <a:ext cx="1141239" cy="1141200"/>
            </a:xfrm>
            <a:custGeom>
              <a:avLst/>
              <a:gdLst>
                <a:gd name="connsiteX0" fmla="*/ 232109 w 1141239"/>
                <a:gd name="connsiteY0" fmla="*/ 0 h 1141200"/>
                <a:gd name="connsiteX1" fmla="*/ 650157 w 1141239"/>
                <a:gd name="connsiteY1" fmla="*/ 0 h 1141200"/>
                <a:gd name="connsiteX2" fmla="*/ 909130 w 1141239"/>
                <a:gd name="connsiteY2" fmla="*/ 0 h 1141200"/>
                <a:gd name="connsiteX3" fmla="*/ 1141238 w 1141239"/>
                <a:gd name="connsiteY3" fmla="*/ 0 h 1141200"/>
                <a:gd name="connsiteX4" fmla="*/ 1141238 w 1141239"/>
                <a:gd name="connsiteY4" fmla="*/ 232099 h 1141200"/>
                <a:gd name="connsiteX5" fmla="*/ 1141239 w 1141239"/>
                <a:gd name="connsiteY5" fmla="*/ 232109 h 1141200"/>
                <a:gd name="connsiteX6" fmla="*/ 1141239 w 1141239"/>
                <a:gd name="connsiteY6" fmla="*/ 909091 h 1141200"/>
                <a:gd name="connsiteX7" fmla="*/ 1141238 w 1141239"/>
                <a:gd name="connsiteY7" fmla="*/ 909101 h 1141200"/>
                <a:gd name="connsiteX8" fmla="*/ 1141238 w 1141239"/>
                <a:gd name="connsiteY8" fmla="*/ 1141200 h 1141200"/>
                <a:gd name="connsiteX9" fmla="*/ 909130 w 1141239"/>
                <a:gd name="connsiteY9" fmla="*/ 1141200 h 1141200"/>
                <a:gd name="connsiteX10" fmla="*/ 650157 w 1141239"/>
                <a:gd name="connsiteY10" fmla="*/ 1141200 h 1141200"/>
                <a:gd name="connsiteX11" fmla="*/ 232109 w 1141239"/>
                <a:gd name="connsiteY11" fmla="*/ 1141200 h 1141200"/>
                <a:gd name="connsiteX12" fmla="*/ 0 w 1141239"/>
                <a:gd name="connsiteY12" fmla="*/ 909091 h 1141200"/>
                <a:gd name="connsiteX13" fmla="*/ 0 w 1141239"/>
                <a:gd name="connsiteY13" fmla="*/ 232109 h 1141200"/>
                <a:gd name="connsiteX14" fmla="*/ 232109 w 1141239"/>
                <a:gd name="connsiteY14" fmla="*/ 0 h 11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1239" h="1141200">
                  <a:moveTo>
                    <a:pt x="232109" y="0"/>
                  </a:moveTo>
                  <a:lnTo>
                    <a:pt x="650157" y="0"/>
                  </a:lnTo>
                  <a:lnTo>
                    <a:pt x="909130" y="0"/>
                  </a:lnTo>
                  <a:lnTo>
                    <a:pt x="1141238" y="0"/>
                  </a:lnTo>
                  <a:lnTo>
                    <a:pt x="1141238" y="232099"/>
                  </a:lnTo>
                  <a:lnTo>
                    <a:pt x="1141239" y="232109"/>
                  </a:lnTo>
                  <a:lnTo>
                    <a:pt x="1141239" y="909091"/>
                  </a:lnTo>
                  <a:lnTo>
                    <a:pt x="1141238" y="909101"/>
                  </a:lnTo>
                  <a:lnTo>
                    <a:pt x="1141238" y="1141200"/>
                  </a:lnTo>
                  <a:lnTo>
                    <a:pt x="909130" y="1141200"/>
                  </a:lnTo>
                  <a:lnTo>
                    <a:pt x="650157" y="1141200"/>
                  </a:lnTo>
                  <a:lnTo>
                    <a:pt x="232109" y="1141200"/>
                  </a:lnTo>
                  <a:cubicBezTo>
                    <a:pt x="103919" y="1141200"/>
                    <a:pt x="0" y="1037281"/>
                    <a:pt x="0" y="909091"/>
                  </a:cubicBezTo>
                  <a:lnTo>
                    <a:pt x="0" y="232109"/>
                  </a:lnTo>
                  <a:cubicBezTo>
                    <a:pt x="0" y="103919"/>
                    <a:pt x="103919" y="0"/>
                    <a:pt x="23210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7" name="文本框 14">
              <a:extLst>
                <a:ext uri="{FF2B5EF4-FFF2-40B4-BE49-F238E27FC236}">
                  <a16:creationId xmlns:a16="http://schemas.microsoft.com/office/drawing/2014/main" id="{81C97F20-8648-4242-9F7A-BFB260B7FE02}"/>
                </a:ext>
              </a:extLst>
            </p:cNvPr>
            <p:cNvSpPr txBox="1"/>
            <p:nvPr/>
          </p:nvSpPr>
          <p:spPr>
            <a:xfrm>
              <a:off x="998643" y="2793341"/>
              <a:ext cx="1141240" cy="707886"/>
            </a:xfrm>
            <a:prstGeom prst="rect">
              <a:avLst/>
            </a:prstGeom>
            <a:noFill/>
          </p:spPr>
          <p:txBody>
            <a:bodyPr wrap="square" rtlCol="0">
              <a:spAutoFit/>
            </a:bodyPr>
            <a:lstStyle>
              <a:defPPr>
                <a:defRPr lang="zh-CN"/>
              </a:defPPr>
              <a:lvl1pPr algn="ctr">
                <a:defRPr sz="4000">
                  <a:gradFill>
                    <a:gsLst>
                      <a:gs pos="0">
                        <a:srgbClr val="D93339"/>
                      </a:gs>
                      <a:gs pos="100000">
                        <a:srgbClr val="6AAABA"/>
                      </a:gs>
                    </a:gsLst>
                    <a:lin ang="5400000" scaled="1"/>
                  </a:gradFill>
                </a:defRPr>
              </a:lvl1pPr>
            </a:lstStyle>
            <a:p>
              <a:r>
                <a:rPr lang="en-US" altLang="zh-CN" dirty="0" smtClean="0">
                  <a:cs typeface="+mn-ea"/>
                  <a:sym typeface="+mn-lt"/>
                </a:rPr>
                <a:t>17-4</a:t>
              </a:r>
              <a:endParaRPr lang="zh-CN" altLang="en-US" dirty="0">
                <a:cs typeface="+mn-ea"/>
                <a:sym typeface="+mn-lt"/>
              </a:endParaRPr>
            </a:p>
          </p:txBody>
        </p:sp>
        <p:sp>
          <p:nvSpPr>
            <p:cNvPr id="88" name="文本框 15">
              <a:extLst>
                <a:ext uri="{FF2B5EF4-FFF2-40B4-BE49-F238E27FC236}">
                  <a16:creationId xmlns:a16="http://schemas.microsoft.com/office/drawing/2014/main" id="{AC5CEE14-016F-4B71-B317-0111BB05F361}"/>
                </a:ext>
              </a:extLst>
            </p:cNvPr>
            <p:cNvSpPr txBox="1"/>
            <p:nvPr/>
          </p:nvSpPr>
          <p:spPr>
            <a:xfrm>
              <a:off x="2314656" y="2809846"/>
              <a:ext cx="3210174" cy="707886"/>
            </a:xfrm>
            <a:prstGeom prst="rect">
              <a:avLst/>
            </a:prstGeom>
            <a:noFill/>
          </p:spPr>
          <p:txBody>
            <a:bodyPr wrap="square" rtlCol="0">
              <a:spAutoFit/>
            </a:bodyPr>
            <a:lstStyle/>
            <a:p>
              <a:r>
                <a:rPr lang="en-US" altLang="zh-CN" sz="2000" dirty="0" smtClean="0">
                  <a:solidFill>
                    <a:schemeClr val="bg1"/>
                  </a:solidFill>
                  <a:cs typeface="+mn-ea"/>
                  <a:sym typeface="+mn-lt"/>
                </a:rPr>
                <a:t>Dividend Capture and </a:t>
              </a:r>
            </a:p>
            <a:p>
              <a:r>
                <a:rPr lang="en-US" altLang="zh-CN" sz="2000" dirty="0" smtClean="0">
                  <a:solidFill>
                    <a:schemeClr val="bg1"/>
                  </a:solidFill>
                  <a:cs typeface="+mn-ea"/>
                  <a:sym typeface="+mn-lt"/>
                </a:rPr>
                <a:t>Tax Clienteles</a:t>
              </a:r>
              <a:endParaRPr lang="zh-CN" altLang="en-US" sz="2000" dirty="0">
                <a:solidFill>
                  <a:schemeClr val="bg1"/>
                </a:solidFill>
                <a:cs typeface="+mn-ea"/>
                <a:sym typeface="+mn-lt"/>
              </a:endParaRPr>
            </a:p>
          </p:txBody>
        </p:sp>
        <p:grpSp>
          <p:nvGrpSpPr>
            <p:cNvPr id="89" name="组合 32">
              <a:extLst>
                <a:ext uri="{FF2B5EF4-FFF2-40B4-BE49-F238E27FC236}">
                  <a16:creationId xmlns:a16="http://schemas.microsoft.com/office/drawing/2014/main" id="{B14D3843-030F-4E05-ABB4-0D69FCCFFBDF}"/>
                </a:ext>
              </a:extLst>
            </p:cNvPr>
            <p:cNvGrpSpPr/>
            <p:nvPr/>
          </p:nvGrpSpPr>
          <p:grpSpPr>
            <a:xfrm>
              <a:off x="5475015" y="2767289"/>
              <a:ext cx="154935" cy="81915"/>
              <a:chOff x="5422106" y="2718180"/>
              <a:chExt cx="154935" cy="81915"/>
            </a:xfrm>
          </p:grpSpPr>
          <p:cxnSp>
            <p:nvCxnSpPr>
              <p:cNvPr id="90" name="直接连接符 25">
                <a:extLst>
                  <a:ext uri="{FF2B5EF4-FFF2-40B4-BE49-F238E27FC236}">
                    <a16:creationId xmlns:a16="http://schemas.microsoft.com/office/drawing/2014/main" id="{4D7D3D9A-08CF-446B-803F-72063EF81748}"/>
                  </a:ext>
                </a:extLst>
              </p:cNvPr>
              <p:cNvCxnSpPr>
                <a:cxnSpLocks/>
              </p:cNvCxnSpPr>
              <p:nvPr/>
            </p:nvCxnSpPr>
            <p:spPr>
              <a:xfrm>
                <a:off x="5422106" y="2718180"/>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直接连接符 30">
                <a:extLst>
                  <a:ext uri="{FF2B5EF4-FFF2-40B4-BE49-F238E27FC236}">
                    <a16:creationId xmlns:a16="http://schemas.microsoft.com/office/drawing/2014/main" id="{E3E36272-8456-4D01-815B-630424C18756}"/>
                  </a:ext>
                </a:extLst>
              </p:cNvPr>
              <p:cNvCxnSpPr>
                <a:cxnSpLocks/>
              </p:cNvCxnSpPr>
              <p:nvPr/>
            </p:nvCxnSpPr>
            <p:spPr>
              <a:xfrm>
                <a:off x="5422106" y="2759138"/>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31">
                <a:extLst>
                  <a:ext uri="{FF2B5EF4-FFF2-40B4-BE49-F238E27FC236}">
                    <a16:creationId xmlns:a16="http://schemas.microsoft.com/office/drawing/2014/main" id="{1A9EB42C-8BA6-40FA-BE64-7508B8D2231A}"/>
                  </a:ext>
                </a:extLst>
              </p:cNvPr>
              <p:cNvCxnSpPr>
                <a:cxnSpLocks/>
              </p:cNvCxnSpPr>
              <p:nvPr/>
            </p:nvCxnSpPr>
            <p:spPr>
              <a:xfrm>
                <a:off x="5422106" y="2800095"/>
                <a:ext cx="154935" cy="0"/>
              </a:xfrm>
              <a:prstGeom prst="line">
                <a:avLst/>
              </a:prstGeom>
              <a:ln w="22225" cap="rnd">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609042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1500" fill="hold"/>
                                        <p:tgtEl>
                                          <p:spTgt spid="100"/>
                                        </p:tgtEl>
                                        <p:attrNameLst>
                                          <p:attrName>ppt_x</p:attrName>
                                        </p:attrNameLst>
                                      </p:cBhvr>
                                      <p:tavLst>
                                        <p:tav tm="0">
                                          <p:val>
                                            <p:strVal val="#ppt_x"/>
                                          </p:val>
                                        </p:tav>
                                        <p:tav tm="100000">
                                          <p:val>
                                            <p:strVal val="#ppt_x"/>
                                          </p:val>
                                        </p:tav>
                                      </p:tavLst>
                                    </p:anim>
                                    <p:anim calcmode="lin" valueType="num">
                                      <p:cBhvr additive="base">
                                        <p:cTn id="12" dur="1500" fill="hold"/>
                                        <p:tgtEl>
                                          <p:spTgt spid="10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ppt_x"/>
                                          </p:val>
                                        </p:tav>
                                        <p:tav tm="100000">
                                          <p:val>
                                            <p:strVal val="#ppt_x"/>
                                          </p:val>
                                        </p:tav>
                                      </p:tavLst>
                                    </p:anim>
                                    <p:anim calcmode="lin" valueType="num">
                                      <p:cBhvr additive="base">
                                        <p:cTn id="16" dur="1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1500" fill="hold"/>
                                        <p:tgtEl>
                                          <p:spTgt spid="48"/>
                                        </p:tgtEl>
                                        <p:attrNameLst>
                                          <p:attrName>ppt_x</p:attrName>
                                        </p:attrNameLst>
                                      </p:cBhvr>
                                      <p:tavLst>
                                        <p:tav tm="0">
                                          <p:val>
                                            <p:strVal val="#ppt_x"/>
                                          </p:val>
                                        </p:tav>
                                        <p:tav tm="100000">
                                          <p:val>
                                            <p:strVal val="#ppt_x"/>
                                          </p:val>
                                        </p:tav>
                                      </p:tavLst>
                                    </p:anim>
                                    <p:anim calcmode="lin" valueType="num">
                                      <p:cBhvr additive="base">
                                        <p:cTn id="20" dur="1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1500" fill="hold"/>
                                        <p:tgtEl>
                                          <p:spTgt spid="57"/>
                                        </p:tgtEl>
                                        <p:attrNameLst>
                                          <p:attrName>ppt_x</p:attrName>
                                        </p:attrNameLst>
                                      </p:cBhvr>
                                      <p:tavLst>
                                        <p:tav tm="0">
                                          <p:val>
                                            <p:strVal val="#ppt_x"/>
                                          </p:val>
                                        </p:tav>
                                        <p:tav tm="100000">
                                          <p:val>
                                            <p:strVal val="#ppt_x"/>
                                          </p:val>
                                        </p:tav>
                                      </p:tavLst>
                                    </p:anim>
                                    <p:anim calcmode="lin" valueType="num">
                                      <p:cBhvr additive="base">
                                        <p:cTn id="24" dur="15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500" fill="hold"/>
                                        <p:tgtEl>
                                          <p:spTgt spid="66"/>
                                        </p:tgtEl>
                                        <p:attrNameLst>
                                          <p:attrName>ppt_x</p:attrName>
                                        </p:attrNameLst>
                                      </p:cBhvr>
                                      <p:tavLst>
                                        <p:tav tm="0">
                                          <p:val>
                                            <p:strVal val="#ppt_x"/>
                                          </p:val>
                                        </p:tav>
                                        <p:tav tm="100000">
                                          <p:val>
                                            <p:strVal val="#ppt_x"/>
                                          </p:val>
                                        </p:tav>
                                      </p:tavLst>
                                    </p:anim>
                                    <p:anim calcmode="lin" valueType="num">
                                      <p:cBhvr additive="base">
                                        <p:cTn id="28" dur="1500" fill="hold"/>
                                        <p:tgtEl>
                                          <p:spTgt spid="6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50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1500" fill="hold"/>
                                        <p:tgtEl>
                                          <p:spTgt spid="75"/>
                                        </p:tgtEl>
                                        <p:attrNameLst>
                                          <p:attrName>ppt_x</p:attrName>
                                        </p:attrNameLst>
                                      </p:cBhvr>
                                      <p:tavLst>
                                        <p:tav tm="0">
                                          <p:val>
                                            <p:strVal val="#ppt_x"/>
                                          </p:val>
                                        </p:tav>
                                        <p:tav tm="100000">
                                          <p:val>
                                            <p:strVal val="#ppt_x"/>
                                          </p:val>
                                        </p:tav>
                                      </p:tavLst>
                                    </p:anim>
                                    <p:anim calcmode="lin" valueType="num">
                                      <p:cBhvr additive="base">
                                        <p:cTn id="32" dur="15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84"/>
                                        </p:tgtEl>
                                        <p:attrNameLst>
                                          <p:attrName>style.visibility</p:attrName>
                                        </p:attrNameLst>
                                      </p:cBhvr>
                                      <p:to>
                                        <p:strVal val="visible"/>
                                      </p:to>
                                    </p:set>
                                    <p:anim calcmode="lin" valueType="num">
                                      <p:cBhvr additive="base">
                                        <p:cTn id="35" dur="1500" fill="hold"/>
                                        <p:tgtEl>
                                          <p:spTgt spid="84"/>
                                        </p:tgtEl>
                                        <p:attrNameLst>
                                          <p:attrName>ppt_x</p:attrName>
                                        </p:attrNameLst>
                                      </p:cBhvr>
                                      <p:tavLst>
                                        <p:tav tm="0">
                                          <p:val>
                                            <p:strVal val="#ppt_x"/>
                                          </p:val>
                                        </p:tav>
                                        <p:tav tm="100000">
                                          <p:val>
                                            <p:strVal val="#ppt_x"/>
                                          </p:val>
                                        </p:tav>
                                      </p:tavLst>
                                    </p:anim>
                                    <p:anim calcmode="lin" valueType="num">
                                      <p:cBhvr additive="base">
                                        <p:cTn id="36" dur="1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策略三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高額股利</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發行權益證券</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High Dividend(Equity Issue)</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558782" y="1859597"/>
            <a:ext cx="1007994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假設公司董事會希望公司目前發放高於每股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美元的現金股利，原本預計下個年度起發放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百萬美元的股利，董事會決定現在就要發放這些股利，但因為目前只有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百萬現金，所以需要額外籌措</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百萬美元。公司最後以發行權益證券</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方式取得現金，公司將發行</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=0.67</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百萬股。所以流通在外股數增加為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10.67</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百萬股，而每股現金股利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6" name="圖片 5"/>
          <p:cNvPicPr>
            <a:picLocks noChangeAspect="1"/>
          </p:cNvPicPr>
          <p:nvPr/>
        </p:nvPicPr>
        <p:blipFill>
          <a:blip r:embed="rId3"/>
          <a:stretch>
            <a:fillRect/>
          </a:stretch>
        </p:blipFill>
        <p:spPr>
          <a:xfrm>
            <a:off x="3886429" y="4033937"/>
            <a:ext cx="4524375" cy="847725"/>
          </a:xfrm>
          <a:prstGeom prst="rect">
            <a:avLst/>
          </a:prstGeom>
        </p:spPr>
      </p:pic>
      <p:pic>
        <p:nvPicPr>
          <p:cNvPr id="7" name="圖片 6"/>
          <p:cNvPicPr>
            <a:picLocks noChangeAspect="1"/>
          </p:cNvPicPr>
          <p:nvPr/>
        </p:nvPicPr>
        <p:blipFill>
          <a:blip r:embed="rId4"/>
          <a:stretch>
            <a:fillRect/>
          </a:stretch>
        </p:blipFill>
        <p:spPr>
          <a:xfrm>
            <a:off x="3698829" y="5335289"/>
            <a:ext cx="5038725" cy="771525"/>
          </a:xfrm>
          <a:prstGeom prst="rect">
            <a:avLst/>
          </a:prstGeom>
        </p:spPr>
      </p:pic>
      <p:sp>
        <p:nvSpPr>
          <p:cNvPr id="8"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20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48286779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ppt_x"/>
                                          </p:val>
                                        </p:tav>
                                        <p:tav tm="100000">
                                          <p:val>
                                            <p:strVal val="#ppt_x"/>
                                          </p:val>
                                        </p:tav>
                                      </p:tavLst>
                                    </p:anim>
                                    <p:anim calcmode="lin" valueType="num">
                                      <p:cBhvr additive="base">
                                        <p:cTn id="16" dur="1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17.1</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自製股利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Homemade Dividends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558782" y="1489010"/>
            <a:ext cx="1007994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問題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假設公司沒有採用第三種策略，而是選擇在今天發放每股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美元的股利。請說明持有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股公司股票的投資人，如何創造出每年每股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=9,000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美元的自製股利。</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8" name="文字方塊 7"/>
          <p:cNvSpPr txBox="1"/>
          <p:nvPr/>
        </p:nvSpPr>
        <p:spPr>
          <a:xfrm>
            <a:off x="1558782" y="3656069"/>
            <a:ext cx="10079940"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解答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如果公司發放每股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美元的股利，投資人會收到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美元現金並持有股票，但是為了在今天可以收到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9,000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美元現金，投資人可以在公司發行股利後，以每股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美元賣出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125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股得到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5,000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美元。另外，公司在未來會發放每股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美元的股利，投資人持有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2,000 – 125 = 1,875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股，所以每年會收到股利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1875*4.8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=9,000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2905824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89971" y="738721"/>
            <a:ext cx="6912665"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MM</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股利無關論</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rPr>
              <a:t>Modigliani–Miller and Dividend Policy Irrelevance</a:t>
            </a:r>
            <a:endParaRPr kumimoji="0" lang="zh-CN"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178222" y="5526818"/>
            <a:ext cx="1007994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MM</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股利無關論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在完美資本市場下，採用固定投資策略的公司，公司對股利政策的選擇與公司價值無關且不影響期初股價。</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stretch>
            <a:fillRect/>
          </a:stretch>
        </p:blipFill>
        <p:spPr>
          <a:xfrm>
            <a:off x="1703342" y="2068163"/>
            <a:ext cx="9029700" cy="3105150"/>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753000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949434" y="2696040"/>
            <a:ext cx="6496592"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股利所得的租稅負擔</a:t>
            </a:r>
            <a:r>
              <a:rPr kumimoji="0" lang="en-US" altLang="zh-TW"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The Tax Disadvantage of Dividends</a:t>
            </a:r>
            <a:endParaRPr kumimoji="0" lang="en-US" altLang="zh-CN"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2011928" y="2672143"/>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17-3</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
        <p:nvSpPr>
          <p:cNvPr id="21"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3"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5"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6"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Tree>
    <p:extLst>
      <p:ext uri="{BB962C8B-B14F-4D97-AF65-F5344CB8AC3E}">
        <p14:creationId xmlns:p14="http://schemas.microsoft.com/office/powerpoint/2010/main" val="965246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ppt_x"/>
                                          </p:val>
                                        </p:tav>
                                        <p:tav tm="100000">
                                          <p:val>
                                            <p:strVal val="#ppt_x"/>
                                          </p:val>
                                        </p:tav>
                                      </p:tavLst>
                                    </p:anim>
                                    <p:anim calcmode="lin" valueType="num">
                                      <p:cBhvr additive="base">
                                        <p:cTn id="27" dur="10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ppt_x"/>
                                          </p:val>
                                        </p:tav>
                                        <p:tav tm="100000">
                                          <p:val>
                                            <p:strVal val="#ppt_x"/>
                                          </p:val>
                                        </p:tav>
                                      </p:tavLst>
                                    </p:anim>
                                    <p:anim calcmode="lin" valueType="num">
                                      <p:cBhvr additive="base">
                                        <p:cTn id="31" dur="10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ppt_x"/>
                                          </p:val>
                                        </p:tav>
                                        <p:tav tm="100000">
                                          <p:val>
                                            <p:strVal val="#ppt_x"/>
                                          </p:val>
                                        </p:tav>
                                      </p:tavLst>
                                    </p:anim>
                                    <p:anim calcmode="lin" valueType="num">
                                      <p:cBhvr additive="base">
                                        <p:cTn id="35"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966651" y="1567543"/>
            <a:ext cx="10215155" cy="1323439"/>
          </a:xfrm>
          <a:prstGeom prst="rect">
            <a:avLst/>
          </a:prstGeom>
          <a:noFill/>
        </p:spPr>
        <p:txBody>
          <a:bodyPr wrap="square" rtlCol="0">
            <a:spAutoFit/>
          </a:bodyPr>
          <a:lstStyle/>
          <a:p>
            <a:pPr algn="just"/>
            <a:r>
              <a:rPr lang="zh-TW" altLang="en-US" sz="2000" dirty="0" smtClean="0"/>
              <a:t>當公司發放股利，股東需要依股利所得稅繳納；當公司買回股份且股東賣出股票創造自製股利，此自製股利也會被依資本利得稅率課徵。如果股利所得稅率比資本利得稅率高，股東會偏好股份買回而不是股利發放。且因為長期投資的投資人可以遞延資本利得稅的繳付直到他們賣出股票，所以相對於股利發放，股份買回比</a:t>
            </a:r>
            <a:r>
              <a:rPr lang="zh-TW" altLang="en-US" sz="2000" dirty="0"/>
              <a:t>較</a:t>
            </a:r>
            <a:r>
              <a:rPr lang="zh-TW" altLang="en-US" sz="2000" dirty="0" smtClean="0"/>
              <a:t>有租稅上的好處</a:t>
            </a:r>
            <a:r>
              <a:rPr lang="zh-TW" altLang="en-US" sz="2000" dirty="0"/>
              <a:t>。</a:t>
            </a:r>
          </a:p>
        </p:txBody>
      </p:sp>
      <p:pic>
        <p:nvPicPr>
          <p:cNvPr id="8" name="圖片 7"/>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2349" t="13334" r="7687" b="10095"/>
          <a:stretch/>
        </p:blipFill>
        <p:spPr>
          <a:xfrm>
            <a:off x="2756065" y="2890982"/>
            <a:ext cx="6636326" cy="3919482"/>
          </a:xfrm>
          <a:prstGeom prst="rect">
            <a:avLst/>
          </a:prstGeom>
        </p:spPr>
      </p:pic>
      <p:sp>
        <p:nvSpPr>
          <p:cNvPr id="9" name="文字方塊 8"/>
          <p:cNvSpPr txBox="1"/>
          <p:nvPr/>
        </p:nvSpPr>
        <p:spPr>
          <a:xfrm>
            <a:off x="1117059" y="3558759"/>
            <a:ext cx="1266322" cy="1815882"/>
          </a:xfrm>
          <a:prstGeom prst="rect">
            <a:avLst/>
          </a:prstGeom>
          <a:noFill/>
        </p:spPr>
        <p:txBody>
          <a:bodyPr wrap="square" rtlCol="0">
            <a:spAutoFit/>
          </a:bodyPr>
          <a:lstStyle/>
          <a:p>
            <a:pPr algn="just"/>
            <a:r>
              <a:rPr lang="zh-TW" altLang="en-US" sz="1600" dirty="0" smtClean="0"/>
              <a:t>表</a:t>
            </a:r>
            <a:r>
              <a:rPr lang="en-US" altLang="zh-TW" sz="1600" dirty="0" smtClean="0"/>
              <a:t>17.2</a:t>
            </a:r>
            <a:r>
              <a:rPr lang="zh-TW" altLang="en-US" sz="1600" dirty="0" smtClean="0"/>
              <a:t>，美國對高稅率</a:t>
            </a:r>
            <a:r>
              <a:rPr lang="zh-TW" altLang="en-US" sz="1600" dirty="0"/>
              <a:t>級</a:t>
            </a:r>
            <a:r>
              <a:rPr lang="zh-TW" altLang="en-US" sz="1600" dirty="0" smtClean="0"/>
              <a:t>距投資人</a:t>
            </a:r>
            <a:r>
              <a:rPr lang="zh-TW" altLang="en-US" sz="1600" dirty="0" smtClean="0">
                <a:solidFill>
                  <a:srgbClr val="FF0000"/>
                </a:solidFill>
              </a:rPr>
              <a:t>股利所得</a:t>
            </a:r>
            <a:r>
              <a:rPr lang="zh-TW" altLang="en-US" sz="1600" dirty="0" smtClean="0"/>
              <a:t>與</a:t>
            </a:r>
            <a:r>
              <a:rPr lang="zh-TW" altLang="en-US" sz="1600" dirty="0" smtClean="0">
                <a:solidFill>
                  <a:srgbClr val="FF0000"/>
                </a:solidFill>
              </a:rPr>
              <a:t>長期資本利得</a:t>
            </a:r>
            <a:r>
              <a:rPr lang="zh-TW" altLang="en-US" sz="1600" dirty="0" smtClean="0"/>
              <a:t>課徵的稅率</a:t>
            </a:r>
            <a:r>
              <a:rPr lang="zh-TW" altLang="en-US" sz="1600" dirty="0"/>
              <a:t>。</a:t>
            </a:r>
          </a:p>
        </p:txBody>
      </p:sp>
      <p:cxnSp>
        <p:nvCxnSpPr>
          <p:cNvPr id="11" name="直接连接符 2">
            <a:extLst>
              <a:ext uri="{FF2B5EF4-FFF2-40B4-BE49-F238E27FC236}">
                <a16:creationId xmlns:a16="http://schemas.microsoft.com/office/drawing/2014/main" id="{73A26C7D-8B62-440F-88D0-6EE641CFB135}"/>
              </a:ext>
            </a:extLst>
          </p:cNvPr>
          <p:cNvCxnSpPr>
            <a:cxnSpLocks/>
          </p:cNvCxnSpPr>
          <p:nvPr/>
        </p:nvCxnSpPr>
        <p:spPr>
          <a:xfrm>
            <a:off x="5924112" y="1516906"/>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F4D6AE02-0B03-47D0-B8C9-B2880570B3D5}"/>
              </a:ext>
            </a:extLst>
          </p:cNvPr>
          <p:cNvSpPr txBox="1"/>
          <p:nvPr/>
        </p:nvSpPr>
        <p:spPr>
          <a:xfrm>
            <a:off x="1750220" y="746959"/>
            <a:ext cx="8691558"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資本利得稅率與股利所得稅率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Tax on Dividends and Capital Gains</a:t>
            </a:r>
            <a:endParaRPr lang="zh-CN" altLang="en-US" sz="2000" dirty="0">
              <a:gradFill>
                <a:gsLst>
                  <a:gs pos="100000">
                    <a:srgbClr val="6AAABA"/>
                  </a:gs>
                  <a:gs pos="0">
                    <a:srgbClr val="D93339"/>
                  </a:gs>
                </a:gsLst>
                <a:lin ang="2700000" scaled="1"/>
              </a:gradFill>
              <a:cs typeface="+mn-ea"/>
              <a:sym typeface="+mn-lt"/>
            </a:endParaRPr>
          </a:p>
        </p:txBody>
      </p:sp>
      <p:sp>
        <p:nvSpPr>
          <p:cNvPr id="10"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1657732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750"/>
                                        <p:tgtEl>
                                          <p:spTgt spid="11"/>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ppt_x"/>
                                          </p:val>
                                        </p:tav>
                                        <p:tav tm="100000">
                                          <p:val>
                                            <p:strVal val="#ppt_x"/>
                                          </p:val>
                                        </p:tav>
                                      </p:tavLst>
                                    </p:anim>
                                    <p:anim calcmode="lin" valueType="num">
                                      <p:cBhvr additive="base">
                                        <p:cTn id="12" dur="12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250" fill="hold"/>
                                        <p:tgtEl>
                                          <p:spTgt spid="10"/>
                                        </p:tgtEl>
                                        <p:attrNameLst>
                                          <p:attrName>ppt_x</p:attrName>
                                        </p:attrNameLst>
                                      </p:cBhvr>
                                      <p:tavLst>
                                        <p:tav tm="0">
                                          <p:val>
                                            <p:strVal val="#ppt_x"/>
                                          </p:val>
                                        </p:tav>
                                        <p:tav tm="100000">
                                          <p:val>
                                            <p:strVal val="#ppt_x"/>
                                          </p:val>
                                        </p:tav>
                                      </p:tavLst>
                                    </p:anim>
                                    <p:anim calcmode="lin" valueType="num">
                                      <p:cBhvr additive="base">
                                        <p:cTn id="17"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516906"/>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0" y="2171434"/>
            <a:ext cx="9452218" cy="3785652"/>
          </a:xfrm>
          <a:prstGeom prst="rect">
            <a:avLst/>
          </a:prstGeom>
          <a:noFill/>
        </p:spPr>
        <p:txBody>
          <a:bodyPr wrap="square" rtlCol="0">
            <a:spAutoFit/>
          </a:bodyPr>
          <a:lstStyle/>
          <a:p>
            <a:pPr algn="just">
              <a:lnSpc>
                <a:spcPct val="150000"/>
              </a:lnSpc>
            </a:pPr>
            <a:r>
              <a:rPr lang="ja-JP" altLang="en-US" sz="2000" b="1" dirty="0" smtClean="0"/>
              <a:t>問題</a:t>
            </a:r>
            <a:r>
              <a:rPr lang="en-US" altLang="ja-JP" sz="2000" b="1" dirty="0"/>
              <a:t>	</a:t>
            </a:r>
            <a:r>
              <a:rPr lang="ja-JP" altLang="en-US" sz="2000" dirty="0" smtClean="0"/>
              <a:t>假設</a:t>
            </a:r>
            <a:r>
              <a:rPr lang="ja-JP" altLang="en-US" sz="2000" dirty="0"/>
              <a:t>公司向股東籌措</a:t>
            </a:r>
            <a:r>
              <a:rPr lang="en-US" altLang="ja-JP" sz="2000" dirty="0" smtClean="0"/>
              <a:t>1000</a:t>
            </a:r>
            <a:r>
              <a:rPr lang="ja-JP" altLang="en-US" sz="2000" dirty="0" smtClean="0"/>
              <a:t>萬美元</a:t>
            </a:r>
            <a:r>
              <a:rPr lang="zh-TW" altLang="en-US" sz="2000" dirty="0" smtClean="0"/>
              <a:t>，</a:t>
            </a:r>
            <a:r>
              <a:rPr lang="ja-JP" altLang="en-US" sz="2000" dirty="0" smtClean="0"/>
              <a:t>並</a:t>
            </a:r>
            <a:r>
              <a:rPr lang="ja-JP" altLang="en-US" sz="2000" dirty="0"/>
              <a:t>將這些現金用於發放</a:t>
            </a:r>
            <a:r>
              <a:rPr lang="en-US" altLang="ja-JP" sz="2000" dirty="0" smtClean="0"/>
              <a:t>1000</a:t>
            </a:r>
            <a:r>
              <a:rPr lang="ja-JP" altLang="en-US" sz="2000" dirty="0" smtClean="0"/>
              <a:t>萬美元</a:t>
            </a:r>
            <a:r>
              <a:rPr lang="ja-JP" altLang="en-US" sz="2000" dirty="0"/>
              <a:t>的</a:t>
            </a:r>
            <a:r>
              <a:rPr lang="ja-JP" altLang="en-US" sz="2000" dirty="0" smtClean="0"/>
              <a:t>股利給</a:t>
            </a:r>
            <a:r>
              <a:rPr lang="ja-JP" altLang="en-US" sz="2000" dirty="0"/>
              <a:t>股東。如果股利所得税率</a:t>
            </a:r>
            <a:r>
              <a:rPr lang="ja-JP" altLang="en-US" sz="2000" dirty="0" smtClean="0"/>
              <a:t>為</a:t>
            </a:r>
            <a:r>
              <a:rPr lang="en-US" altLang="ja-JP" sz="2000" dirty="0" smtClean="0"/>
              <a:t>40%</a:t>
            </a:r>
            <a:r>
              <a:rPr lang="zh-TW" altLang="en-US" sz="2000" dirty="0" smtClean="0"/>
              <a:t>，</a:t>
            </a:r>
            <a:r>
              <a:rPr lang="ja-JP" altLang="en-US" sz="2000" dirty="0" smtClean="0"/>
              <a:t>資本</a:t>
            </a:r>
            <a:r>
              <a:rPr lang="ja-JP" altLang="en-US" sz="2000" dirty="0"/>
              <a:t>利得税率為</a:t>
            </a:r>
            <a:r>
              <a:rPr lang="en-US" altLang="ja-JP" sz="2000" dirty="0"/>
              <a:t>15</a:t>
            </a:r>
            <a:r>
              <a:rPr lang="en-US" altLang="ja-JP" sz="2000" dirty="0" smtClean="0"/>
              <a:t>%</a:t>
            </a:r>
            <a:r>
              <a:rPr lang="zh-TW" altLang="en-US" sz="2000" dirty="0" smtClean="0"/>
              <a:t>，</a:t>
            </a:r>
            <a:r>
              <a:rPr lang="ja-JP" altLang="en-US" sz="2000" dirty="0" smtClean="0"/>
              <a:t>股東</a:t>
            </a:r>
            <a:r>
              <a:rPr lang="ja-JP" altLang="en-US" sz="2000" dirty="0"/>
              <a:t>在税後可以收到</a:t>
            </a:r>
            <a:r>
              <a:rPr lang="ja-JP" altLang="en-US" sz="2000" dirty="0" smtClean="0"/>
              <a:t>多少</a:t>
            </a:r>
            <a:r>
              <a:rPr lang="en-US" altLang="ja-JP" sz="2000" dirty="0" smtClean="0"/>
              <a:t>?</a:t>
            </a:r>
            <a:endParaRPr lang="en-US" altLang="ja-JP" sz="2000" dirty="0"/>
          </a:p>
          <a:p>
            <a:pPr algn="just">
              <a:lnSpc>
                <a:spcPct val="150000"/>
              </a:lnSpc>
            </a:pPr>
            <a:r>
              <a:rPr lang="ja-JP" altLang="en-US" sz="2000" b="1" dirty="0" smtClean="0"/>
              <a:t>解答</a:t>
            </a:r>
            <a:r>
              <a:rPr lang="en-US" altLang="ja-JP" sz="2000" b="1" dirty="0" smtClean="0"/>
              <a:t>	</a:t>
            </a:r>
            <a:r>
              <a:rPr lang="ja-JP" altLang="en-US" sz="2000" dirty="0" smtClean="0"/>
              <a:t>股東將繳交的股利所得稅為</a:t>
            </a:r>
            <a:r>
              <a:rPr lang="en-US" altLang="ja-JP" sz="2000" dirty="0" smtClean="0"/>
              <a:t>400</a:t>
            </a:r>
            <a:r>
              <a:rPr lang="ja-JP" altLang="en-US" sz="2000" dirty="0" smtClean="0"/>
              <a:t>萬美元</a:t>
            </a:r>
            <a:r>
              <a:rPr lang="en-US" altLang="ja-JP" sz="2000" dirty="0" smtClean="0"/>
              <a:t>(</a:t>
            </a:r>
            <a:r>
              <a:rPr lang="ja-JP" altLang="en-US" sz="2000" dirty="0" smtClean="0"/>
              <a:t>或</a:t>
            </a:r>
            <a:r>
              <a:rPr lang="en-US" altLang="ja-JP" sz="2000" dirty="0" smtClean="0"/>
              <a:t>1000</a:t>
            </a:r>
            <a:r>
              <a:rPr lang="ja-JP" altLang="en-US" sz="2000" dirty="0" smtClean="0"/>
              <a:t>萬美元的</a:t>
            </a:r>
            <a:r>
              <a:rPr lang="en-US" altLang="ja-JP" sz="2000" dirty="0" smtClean="0"/>
              <a:t>40%)</a:t>
            </a:r>
            <a:r>
              <a:rPr lang="zh-TW" altLang="en-US" sz="2000" dirty="0" smtClean="0"/>
              <a:t>。</a:t>
            </a:r>
            <a:r>
              <a:rPr lang="ja-JP" altLang="en-US" sz="2000" dirty="0" smtClean="0"/>
              <a:t>因為公司價值會在發放股利時降低</a:t>
            </a:r>
            <a:r>
              <a:rPr lang="zh-TW" altLang="en-US" sz="2000" dirty="0" smtClean="0"/>
              <a:t>，</a:t>
            </a:r>
            <a:r>
              <a:rPr lang="ja-JP" altLang="en-US" sz="2000" dirty="0" smtClean="0"/>
              <a:t>所以股東資本利得在賣掉股票時</a:t>
            </a:r>
            <a:r>
              <a:rPr lang="zh-TW" altLang="en-US" sz="2000" dirty="0" smtClean="0"/>
              <a:t>會</a:t>
            </a:r>
            <a:r>
              <a:rPr lang="ja-JP" altLang="en-US" sz="2000" dirty="0" smtClean="0"/>
              <a:t>減少</a:t>
            </a:r>
            <a:r>
              <a:rPr lang="en-US" altLang="ja-JP" sz="2000" dirty="0" smtClean="0"/>
              <a:t>1000</a:t>
            </a:r>
            <a:r>
              <a:rPr lang="ja-JP" altLang="en-US" sz="2000" dirty="0" smtClean="0"/>
              <a:t>萬美元</a:t>
            </a:r>
            <a:r>
              <a:rPr lang="zh-TW" altLang="en-US" sz="2000" dirty="0" smtClean="0"/>
              <a:t>，</a:t>
            </a:r>
            <a:r>
              <a:rPr lang="ja-JP" altLang="en-US" sz="2000" dirty="0" smtClean="0"/>
              <a:t>資本利得稅會降低</a:t>
            </a:r>
            <a:r>
              <a:rPr lang="en-US" altLang="ja-JP" sz="2000" dirty="0" smtClean="0"/>
              <a:t>150</a:t>
            </a:r>
            <a:r>
              <a:rPr lang="ja-JP" altLang="en-US" sz="2000" dirty="0" smtClean="0"/>
              <a:t>萬美元</a:t>
            </a:r>
            <a:r>
              <a:rPr lang="en-US" altLang="ja-JP" sz="2000" dirty="0" smtClean="0"/>
              <a:t>(</a:t>
            </a:r>
            <a:r>
              <a:rPr lang="ja-JP" altLang="en-US" sz="2000" dirty="0" smtClean="0"/>
              <a:t>或</a:t>
            </a:r>
            <a:r>
              <a:rPr lang="en-US" altLang="ja-JP" sz="2000" dirty="0" smtClean="0"/>
              <a:t>1000</a:t>
            </a:r>
            <a:r>
              <a:rPr lang="ja-JP" altLang="en-US" sz="2000" dirty="0" smtClean="0"/>
              <a:t>萬美元的</a:t>
            </a:r>
            <a:r>
              <a:rPr lang="en-US" altLang="ja-JP" sz="2000" dirty="0" smtClean="0"/>
              <a:t>15%)</a:t>
            </a:r>
            <a:r>
              <a:rPr lang="ja-JP" altLang="en-US" sz="2000" dirty="0" smtClean="0"/>
              <a:t>。總和來看</a:t>
            </a:r>
            <a:r>
              <a:rPr lang="zh-TW" altLang="en-US" sz="2000" dirty="0" smtClean="0"/>
              <a:t>，</a:t>
            </a:r>
            <a:r>
              <a:rPr lang="ja-JP" altLang="en-US" sz="2000" dirty="0" smtClean="0"/>
              <a:t>股東將繳交</a:t>
            </a:r>
            <a:r>
              <a:rPr lang="en-US" altLang="ja-JP" sz="2000" dirty="0" smtClean="0"/>
              <a:t>400</a:t>
            </a:r>
            <a:r>
              <a:rPr lang="ja-JP" altLang="en-US" sz="2000" dirty="0" smtClean="0"/>
              <a:t>萬美元</a:t>
            </a:r>
            <a:r>
              <a:rPr lang="en-US" altLang="ja-JP" sz="2000" dirty="0" smtClean="0"/>
              <a:t>-150</a:t>
            </a:r>
            <a:r>
              <a:rPr lang="ja-JP" altLang="en-US" sz="2000" dirty="0" smtClean="0"/>
              <a:t>萬美元</a:t>
            </a:r>
            <a:r>
              <a:rPr lang="en-US" altLang="ja-JP" sz="2000" dirty="0" smtClean="0"/>
              <a:t>=250</a:t>
            </a:r>
            <a:r>
              <a:rPr lang="ja-JP" altLang="en-US" sz="2000" dirty="0" smtClean="0"/>
              <a:t>萬美元的税款</a:t>
            </a:r>
            <a:r>
              <a:rPr lang="zh-TW" altLang="en-US" sz="2000" dirty="0" smtClean="0"/>
              <a:t>，</a:t>
            </a:r>
            <a:r>
              <a:rPr lang="ja-JP" altLang="en-US" sz="2000" dirty="0" smtClean="0"/>
              <a:t>相對於股東原先投入的</a:t>
            </a:r>
            <a:r>
              <a:rPr lang="en-US" altLang="ja-JP" sz="2000" dirty="0" smtClean="0"/>
              <a:t>1000</a:t>
            </a:r>
            <a:r>
              <a:rPr lang="ja-JP" altLang="en-US" sz="2000" dirty="0" smtClean="0"/>
              <a:t>萬美元</a:t>
            </a:r>
            <a:r>
              <a:rPr lang="zh-TW" altLang="en-US" sz="2000" dirty="0" smtClean="0"/>
              <a:t>，</a:t>
            </a:r>
            <a:r>
              <a:rPr lang="ja-JP" altLang="en-US" sz="2000" dirty="0" smtClean="0"/>
              <a:t>將只能收到</a:t>
            </a:r>
            <a:r>
              <a:rPr lang="en-US" altLang="ja-JP" sz="2000" dirty="0" smtClean="0"/>
              <a:t>750</a:t>
            </a:r>
            <a:r>
              <a:rPr lang="ja-JP" altLang="en-US" sz="2000" dirty="0" smtClean="0"/>
              <a:t>萬美元</a:t>
            </a:r>
            <a:r>
              <a:rPr lang="zh-TW" altLang="en-US" sz="2000" dirty="0" smtClean="0"/>
              <a:t>。</a:t>
            </a:r>
            <a:endParaRPr lang="zh-TW" altLang="en-US" sz="2000" dirty="0"/>
          </a:p>
        </p:txBody>
      </p:sp>
      <p:sp>
        <p:nvSpPr>
          <p:cNvPr id="5" name="文本框 1">
            <a:extLst>
              <a:ext uri="{FF2B5EF4-FFF2-40B4-BE49-F238E27FC236}">
                <a16:creationId xmlns:a16="http://schemas.microsoft.com/office/drawing/2014/main" id="{F4D6AE02-0B03-47D0-B8C9-B2880570B3D5}"/>
              </a:ext>
            </a:extLst>
          </p:cNvPr>
          <p:cNvSpPr txBox="1"/>
          <p:nvPr/>
        </p:nvSpPr>
        <p:spPr>
          <a:xfrm>
            <a:off x="1750220" y="746959"/>
            <a:ext cx="8691558"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資本利得稅率與股利所得稅率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Tax on Dividends and Capital Gains</a:t>
            </a:r>
            <a:endParaRPr lang="zh-CN" altLang="en-US" sz="2000" dirty="0">
              <a:gradFill>
                <a:gsLst>
                  <a:gs pos="100000">
                    <a:srgbClr val="6AAABA"/>
                  </a:gs>
                  <a:gs pos="0">
                    <a:srgbClr val="D93339"/>
                  </a:gs>
                </a:gsLst>
                <a:lin ang="2700000" scaled="1"/>
              </a:gradFill>
              <a:cs typeface="+mn-ea"/>
              <a:sym typeface="+mn-lt"/>
            </a:endParaRPr>
          </a:p>
        </p:txBody>
      </p:sp>
      <p:graphicFrame>
        <p:nvGraphicFramePr>
          <p:cNvPr id="6" name="表格 5"/>
          <p:cNvGraphicFramePr>
            <a:graphicFrameLocks noGrp="1"/>
          </p:cNvGraphicFramePr>
          <p:nvPr>
            <p:extLst/>
          </p:nvPr>
        </p:nvGraphicFramePr>
        <p:xfrm>
          <a:off x="1366979" y="1713728"/>
          <a:ext cx="8128000" cy="457200"/>
        </p:xfrm>
        <a:graphic>
          <a:graphicData uri="http://schemas.openxmlformats.org/drawingml/2006/table">
            <a:tbl>
              <a:tblPr firstRow="1" bandRow="1">
                <a:tableStyleId>{9D7B26C5-4107-4FEC-AEDC-1716B250A1EF}</a:tableStyleId>
              </a:tblPr>
              <a:tblGrid>
                <a:gridCol w="8128000">
                  <a:extLst>
                    <a:ext uri="{9D8B030D-6E8A-4147-A177-3AD203B41FA5}">
                      <a16:colId xmlns:a16="http://schemas.microsoft.com/office/drawing/2014/main" val="1599035392"/>
                    </a:ext>
                  </a:extLst>
                </a:gridCol>
              </a:tblGrid>
              <a:tr h="4022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400" dirty="0" smtClean="0"/>
                        <a:t>範</a:t>
                      </a:r>
                      <a:r>
                        <a:rPr lang="zh-TW" altLang="en-US" sz="2400" dirty="0" smtClean="0"/>
                        <a:t>例</a:t>
                      </a:r>
                      <a:r>
                        <a:rPr lang="en-US" altLang="ja-JP" sz="2400" dirty="0" smtClean="0"/>
                        <a:t>17.2</a:t>
                      </a:r>
                      <a:r>
                        <a:rPr lang="zh-TW" altLang="en-US" sz="2400" dirty="0" smtClean="0"/>
                        <a:t> </a:t>
                      </a:r>
                      <a:r>
                        <a:rPr lang="ja-JP" altLang="en-US" sz="2400" b="1" dirty="0" smtClean="0"/>
                        <a:t>發行權益證券以發放股利</a:t>
                      </a:r>
                    </a:p>
                  </a:txBody>
                  <a:tcPr/>
                </a:tc>
                <a:extLst>
                  <a:ext uri="{0D108BD9-81ED-4DB2-BD59-A6C34878D82A}">
                    <a16:rowId xmlns:a16="http://schemas.microsoft.com/office/drawing/2014/main" val="232275040"/>
                  </a:ext>
                </a:extLst>
              </a:tr>
            </a:tbl>
          </a:graphicData>
        </a:graphic>
      </p:graphicFrame>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132027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250" fill="hold"/>
                                        <p:tgtEl>
                                          <p:spTgt spid="7"/>
                                        </p:tgtEl>
                                        <p:attrNameLst>
                                          <p:attrName>ppt_x</p:attrName>
                                        </p:attrNameLst>
                                      </p:cBhvr>
                                      <p:tavLst>
                                        <p:tav tm="0">
                                          <p:val>
                                            <p:strVal val="#ppt_x"/>
                                          </p:val>
                                        </p:tav>
                                        <p:tav tm="100000">
                                          <p:val>
                                            <p:strVal val="#ppt_x"/>
                                          </p:val>
                                        </p:tav>
                                      </p:tavLst>
                                    </p:anim>
                                    <p:anim calcmode="lin" valueType="num">
                                      <p:cBhvr additive="base">
                                        <p:cTn id="17"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1369890" y="1769652"/>
            <a:ext cx="9452218" cy="4401205"/>
          </a:xfrm>
          <a:prstGeom prst="rect">
            <a:avLst/>
          </a:prstGeom>
          <a:noFill/>
        </p:spPr>
        <p:txBody>
          <a:bodyPr wrap="square" rtlCol="0">
            <a:spAutoFit/>
          </a:bodyPr>
          <a:lstStyle/>
          <a:p>
            <a:pPr algn="just">
              <a:lnSpc>
                <a:spcPct val="200000"/>
              </a:lnSpc>
            </a:pPr>
            <a:r>
              <a:rPr lang="zh-TW" altLang="en-US" sz="2000" dirty="0"/>
              <a:t>我們也可以利用公司的</a:t>
            </a:r>
            <a:r>
              <a:rPr lang="zh-TW" altLang="en-US" sz="2000" b="1" dirty="0"/>
              <a:t>權益資金成本</a:t>
            </a:r>
            <a:r>
              <a:rPr lang="zh-TW" altLang="en-US" sz="2000" dirty="0"/>
              <a:t>說明節省租稅。採取發放股利策略的</a:t>
            </a:r>
            <a:r>
              <a:rPr lang="zh-TW" altLang="en-US" sz="2000" dirty="0" smtClean="0"/>
              <a:t>公司將</a:t>
            </a:r>
            <a:r>
              <a:rPr lang="zh-TW" altLang="en-US" sz="2000" dirty="0"/>
              <a:t>必須支付較高的税前</a:t>
            </a:r>
            <a:r>
              <a:rPr lang="zh-TW" altLang="en-US" sz="2000" dirty="0" smtClean="0"/>
              <a:t>報酬，才能</a:t>
            </a:r>
            <a:r>
              <a:rPr lang="zh-TW" altLang="en-US" sz="2000" dirty="0"/>
              <a:t>提供投資人和</a:t>
            </a:r>
            <a:r>
              <a:rPr lang="zh-TW" altLang="en-US" sz="2000" dirty="0" smtClean="0"/>
              <a:t>採取回</a:t>
            </a:r>
            <a:r>
              <a:rPr lang="zh-TW" altLang="en-US" sz="2000" dirty="0"/>
              <a:t>購</a:t>
            </a:r>
            <a:r>
              <a:rPr lang="zh-TW" altLang="en-US" sz="2000" dirty="0" smtClean="0"/>
              <a:t>股份策略的公司</a:t>
            </a:r>
            <a:r>
              <a:rPr lang="zh-TW" altLang="en-US" sz="2000" dirty="0"/>
              <a:t>一樣的</a:t>
            </a:r>
            <a:r>
              <a:rPr lang="zh-TW" altLang="en-US" sz="2000" dirty="0" smtClean="0"/>
              <a:t>稅後報酬</a:t>
            </a:r>
            <a:r>
              <a:rPr lang="zh-TW" altLang="en-US" sz="2000" dirty="0"/>
              <a:t>。</a:t>
            </a:r>
            <a:r>
              <a:rPr lang="zh-TW" altLang="en-US" sz="2000" dirty="0" smtClean="0"/>
              <a:t>因此，當</a:t>
            </a:r>
            <a:r>
              <a:rPr lang="zh-TW" altLang="en-US" sz="2000" dirty="0"/>
              <a:t>股利所得稅率高於資本利</a:t>
            </a:r>
            <a:r>
              <a:rPr lang="zh-TW" altLang="en-US" sz="2000" dirty="0" smtClean="0"/>
              <a:t>得，</a:t>
            </a:r>
            <a:r>
              <a:rPr lang="zh-TW" altLang="en-US" sz="2000" dirty="0" smtClean="0">
                <a:solidFill>
                  <a:srgbClr val="FF0000"/>
                </a:solidFill>
              </a:rPr>
              <a:t>最</a:t>
            </a:r>
            <a:r>
              <a:rPr lang="zh-TW" altLang="en-US" sz="2000" dirty="0">
                <a:solidFill>
                  <a:srgbClr val="FF0000"/>
                </a:solidFill>
              </a:rPr>
              <a:t>適的股利政策為不發放股利</a:t>
            </a:r>
            <a:r>
              <a:rPr lang="zh-TW" altLang="en-US" sz="2000" dirty="0" smtClean="0"/>
              <a:t>。雖然</a:t>
            </a:r>
            <a:r>
              <a:rPr lang="zh-TW" altLang="en-US" sz="2000" dirty="0"/>
              <a:t>公司確實依舊發放著</a:t>
            </a:r>
            <a:r>
              <a:rPr lang="zh-TW" altLang="en-US" sz="2000" dirty="0" smtClean="0"/>
              <a:t>股利，但</a:t>
            </a:r>
            <a:r>
              <a:rPr lang="zh-TW" altLang="en-US" sz="2000" dirty="0"/>
              <a:t>實質證據</a:t>
            </a:r>
            <a:r>
              <a:rPr lang="zh-TW" altLang="en-US" sz="2000" dirty="0" smtClean="0"/>
              <a:t>顯示，許多</a:t>
            </a:r>
            <a:r>
              <a:rPr lang="zh-TW" altLang="en-US" sz="2000" dirty="0"/>
              <a:t>公司已經</a:t>
            </a:r>
            <a:r>
              <a:rPr lang="zh-TW" altLang="en-US" sz="2000" dirty="0" smtClean="0"/>
              <a:t>體會到</a:t>
            </a:r>
            <a:r>
              <a:rPr lang="zh-TW" altLang="en-US" sz="2000" dirty="0"/>
              <a:t>租稅</a:t>
            </a:r>
            <a:r>
              <a:rPr lang="zh-TW" altLang="en-US" sz="2000" dirty="0" smtClean="0"/>
              <a:t>的不利</a:t>
            </a:r>
            <a:r>
              <a:rPr lang="zh-TW" altLang="en-US" sz="2000" dirty="0"/>
              <a:t>。</a:t>
            </a:r>
            <a:r>
              <a:rPr lang="zh-TW" altLang="en-US" sz="2000" dirty="0" smtClean="0"/>
              <a:t>例如，在</a:t>
            </a:r>
            <a:r>
              <a:rPr lang="en-US" altLang="zh-TW" sz="2000" dirty="0"/>
              <a:t>1980</a:t>
            </a:r>
            <a:r>
              <a:rPr lang="zh-TW" altLang="en-US" sz="2000" dirty="0"/>
              <a:t>年</a:t>
            </a:r>
            <a:r>
              <a:rPr lang="zh-TW" altLang="en-US" sz="2000" dirty="0" smtClean="0"/>
              <a:t>以前，大多數</a:t>
            </a:r>
            <a:r>
              <a:rPr lang="zh-TW" altLang="en-US" sz="2000" dirty="0"/>
              <a:t>的公司曾以發放股利</a:t>
            </a:r>
            <a:r>
              <a:rPr lang="zh-TW" altLang="en-US" sz="2000" dirty="0" smtClean="0"/>
              <a:t>方式，將</a:t>
            </a:r>
            <a:r>
              <a:rPr lang="zh-TW" altLang="en-US" sz="2000" dirty="0"/>
              <a:t>現金</a:t>
            </a:r>
            <a:r>
              <a:rPr lang="zh-TW" altLang="en-US" sz="2000" dirty="0" smtClean="0"/>
              <a:t>分配給股東</a:t>
            </a:r>
            <a:r>
              <a:rPr lang="en-US" altLang="zh-TW" sz="2000" dirty="0" smtClean="0"/>
              <a:t>(</a:t>
            </a:r>
            <a:r>
              <a:rPr lang="zh-TW" altLang="en-US" sz="2000" dirty="0" smtClean="0"/>
              <a:t>見圖</a:t>
            </a:r>
            <a:r>
              <a:rPr lang="en-US" altLang="zh-TW" sz="2000" dirty="0" smtClean="0"/>
              <a:t>17.4)</a:t>
            </a:r>
            <a:r>
              <a:rPr lang="zh-TW" altLang="en-US" sz="2000" dirty="0" smtClean="0"/>
              <a:t> 但股利發放率</a:t>
            </a:r>
            <a:r>
              <a:rPr lang="zh-TW" altLang="en-US" sz="2000" dirty="0"/>
              <a:t>從</a:t>
            </a:r>
            <a:r>
              <a:rPr lang="en-US" altLang="zh-TW" sz="2000" dirty="0"/>
              <a:t>1978</a:t>
            </a:r>
            <a:r>
              <a:rPr lang="zh-TW" altLang="en-US" sz="2000" dirty="0"/>
              <a:t>年至</a:t>
            </a:r>
            <a:r>
              <a:rPr lang="en-US" altLang="zh-TW" sz="2000" dirty="0"/>
              <a:t>2002</a:t>
            </a:r>
            <a:r>
              <a:rPr lang="zh-TW" altLang="en-US" sz="2000" dirty="0"/>
              <a:t>年下降了一半以上。自</a:t>
            </a:r>
            <a:r>
              <a:rPr lang="en-US" altLang="zh-TW" sz="2000" dirty="0"/>
              <a:t>2003</a:t>
            </a:r>
            <a:r>
              <a:rPr lang="zh-TW" altLang="en-US" sz="2000" dirty="0"/>
              <a:t>年降低</a:t>
            </a:r>
            <a:r>
              <a:rPr lang="zh-TW" altLang="en-US" sz="2000" dirty="0" smtClean="0"/>
              <a:t>股利稅率以來，遠離股利發放的</a:t>
            </a:r>
            <a:r>
              <a:rPr lang="zh-TW" altLang="en-US" sz="2000" dirty="0"/>
              <a:t>趨勢</a:t>
            </a:r>
            <a:r>
              <a:rPr lang="zh-TW" altLang="en-US" sz="2000" dirty="0" smtClean="0"/>
              <a:t>已經有明顯變</a:t>
            </a:r>
            <a:r>
              <a:rPr lang="zh-TW" altLang="en-US" sz="2000" dirty="0"/>
              <a:t>化</a:t>
            </a:r>
            <a:r>
              <a:rPr lang="zh-TW" altLang="en-US" sz="2000" dirty="0" smtClean="0"/>
              <a:t>。</a:t>
            </a:r>
            <a:endParaRPr lang="zh-TW" altLang="en-US" sz="2000" dirty="0"/>
          </a:p>
        </p:txBody>
      </p:sp>
      <p:cxnSp>
        <p:nvCxnSpPr>
          <p:cNvPr id="10" name="直接连接符 2">
            <a:extLst>
              <a:ext uri="{FF2B5EF4-FFF2-40B4-BE49-F238E27FC236}">
                <a16:creationId xmlns:a16="http://schemas.microsoft.com/office/drawing/2014/main" id="{73A26C7D-8B62-440F-88D0-6EE641CFB135}"/>
              </a:ext>
            </a:extLst>
          </p:cNvPr>
          <p:cNvCxnSpPr>
            <a:cxnSpLocks/>
          </p:cNvCxnSpPr>
          <p:nvPr/>
        </p:nvCxnSpPr>
        <p:spPr>
          <a:xfrm>
            <a:off x="5924112" y="1643029"/>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文本框 1">
            <a:extLst>
              <a:ext uri="{FF2B5EF4-FFF2-40B4-BE49-F238E27FC236}">
                <a16:creationId xmlns:a16="http://schemas.microsoft.com/office/drawing/2014/main" id="{F4D6AE02-0B03-47D0-B8C9-B2880570B3D5}"/>
              </a:ext>
            </a:extLst>
          </p:cNvPr>
          <p:cNvSpPr txBox="1"/>
          <p:nvPr/>
        </p:nvSpPr>
        <p:spPr>
          <a:xfrm>
            <a:off x="2194644" y="805692"/>
            <a:ext cx="7802712"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考慮租稅的最適股利政策</a:t>
            </a:r>
            <a:endParaRPr lang="en-US" altLang="zh-TW" sz="2400" b="1" dirty="0" smtClean="0">
              <a:gradFill>
                <a:gsLst>
                  <a:gs pos="100000">
                    <a:srgbClr val="6AAABA"/>
                  </a:gs>
                  <a:gs pos="0">
                    <a:srgbClr val="D93339"/>
                  </a:gs>
                </a:gsLst>
                <a:lin ang="2700000" scaled="1"/>
              </a:gradFill>
              <a:cs typeface="+mn-ea"/>
              <a:sym typeface="+mn-lt"/>
            </a:endParaRPr>
          </a:p>
          <a:p>
            <a:r>
              <a:rPr lang="en-US" altLang="zh-CN" sz="2000" b="1" dirty="0" smtClean="0">
                <a:gradFill>
                  <a:gsLst>
                    <a:gs pos="100000">
                      <a:srgbClr val="6AAABA"/>
                    </a:gs>
                    <a:gs pos="0">
                      <a:srgbClr val="D93339"/>
                    </a:gs>
                  </a:gsLst>
                  <a:lin ang="2700000" scaled="1"/>
                </a:gradFill>
                <a:cs typeface="+mn-ea"/>
                <a:sym typeface="+mn-lt"/>
              </a:rPr>
              <a:t>Optimal Dividend Policy with Taxes</a:t>
            </a:r>
            <a:endParaRPr lang="zh-CN" altLang="en-US" sz="1100" dirty="0">
              <a:gradFill>
                <a:gsLst>
                  <a:gs pos="100000">
                    <a:srgbClr val="6AAABA"/>
                  </a:gs>
                  <a:gs pos="0">
                    <a:srgbClr val="D93339"/>
                  </a:gs>
                </a:gsLst>
                <a:lin ang="2700000" scaled="1"/>
              </a:gradFill>
              <a:cs typeface="+mn-ea"/>
              <a:sym typeface="+mn-lt"/>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944103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750"/>
                                        <p:tgtEl>
                                          <p:spTgt spid="10"/>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250" fill="hold"/>
                                        <p:tgtEl>
                                          <p:spTgt spid="5"/>
                                        </p:tgtEl>
                                        <p:attrNameLst>
                                          <p:attrName>ppt_x</p:attrName>
                                        </p:attrNameLst>
                                      </p:cBhvr>
                                      <p:tavLst>
                                        <p:tav tm="0">
                                          <p:val>
                                            <p:strVal val="#ppt_x"/>
                                          </p:val>
                                        </p:tav>
                                        <p:tav tm="100000">
                                          <p:val>
                                            <p:strVal val="#ppt_x"/>
                                          </p:val>
                                        </p:tav>
                                      </p:tavLst>
                                    </p:anim>
                                    <p:anim calcmode="lin" valueType="num">
                                      <p:cBhvr additive="base">
                                        <p:cTn id="17"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784" y="1797269"/>
            <a:ext cx="10272207" cy="4583946"/>
          </a:xfrm>
          <a:prstGeom prst="rect">
            <a:avLst/>
          </a:prstGeom>
        </p:spPr>
      </p:pic>
      <p:sp>
        <p:nvSpPr>
          <p:cNvPr id="8" name="文字方塊 7"/>
          <p:cNvSpPr txBox="1"/>
          <p:nvPr/>
        </p:nvSpPr>
        <p:spPr>
          <a:xfrm>
            <a:off x="8506692" y="3463636"/>
            <a:ext cx="2189018" cy="369332"/>
          </a:xfrm>
          <a:prstGeom prst="rect">
            <a:avLst/>
          </a:prstGeom>
          <a:noFill/>
        </p:spPr>
        <p:txBody>
          <a:bodyPr wrap="square" rtlCol="0">
            <a:spAutoFit/>
          </a:bodyPr>
          <a:lstStyle/>
          <a:p>
            <a:r>
              <a:rPr lang="en-US" altLang="zh-TW" dirty="0" smtClean="0"/>
              <a:t>Dividend tax cut</a:t>
            </a:r>
            <a:endParaRPr lang="zh-TW" altLang="en-US" dirty="0"/>
          </a:p>
        </p:txBody>
      </p:sp>
      <p:cxnSp>
        <p:nvCxnSpPr>
          <p:cNvPr id="10" name="直線單箭頭接點 9"/>
          <p:cNvCxnSpPr/>
          <p:nvPr/>
        </p:nvCxnSpPr>
        <p:spPr>
          <a:xfrm>
            <a:off x="9259608" y="3832968"/>
            <a:ext cx="0" cy="4203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2">
            <a:extLst>
              <a:ext uri="{FF2B5EF4-FFF2-40B4-BE49-F238E27FC236}">
                <a16:creationId xmlns:a16="http://schemas.microsoft.com/office/drawing/2014/main" id="{73A26C7D-8B62-440F-88D0-6EE641CFB135}"/>
              </a:ext>
            </a:extLst>
          </p:cNvPr>
          <p:cNvCxnSpPr>
            <a:cxnSpLocks/>
          </p:cNvCxnSpPr>
          <p:nvPr/>
        </p:nvCxnSpPr>
        <p:spPr>
          <a:xfrm>
            <a:off x="5924112" y="1643029"/>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文本框 1">
            <a:extLst>
              <a:ext uri="{FF2B5EF4-FFF2-40B4-BE49-F238E27FC236}">
                <a16:creationId xmlns:a16="http://schemas.microsoft.com/office/drawing/2014/main" id="{F4D6AE02-0B03-47D0-B8C9-B2880570B3D5}"/>
              </a:ext>
            </a:extLst>
          </p:cNvPr>
          <p:cNvSpPr txBox="1"/>
          <p:nvPr/>
        </p:nvSpPr>
        <p:spPr>
          <a:xfrm>
            <a:off x="2194644" y="805692"/>
            <a:ext cx="7802712"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考慮租稅的最適股利政策</a:t>
            </a:r>
            <a:endParaRPr lang="en-US" altLang="zh-TW" sz="2400" b="1" dirty="0" smtClean="0">
              <a:gradFill>
                <a:gsLst>
                  <a:gs pos="100000">
                    <a:srgbClr val="6AAABA"/>
                  </a:gs>
                  <a:gs pos="0">
                    <a:srgbClr val="D93339"/>
                  </a:gs>
                </a:gsLst>
                <a:lin ang="2700000" scaled="1"/>
              </a:gradFill>
              <a:cs typeface="+mn-ea"/>
              <a:sym typeface="+mn-lt"/>
            </a:endParaRPr>
          </a:p>
          <a:p>
            <a:r>
              <a:rPr lang="en-US" altLang="zh-CN" sz="2000" b="1" dirty="0" smtClean="0">
                <a:gradFill>
                  <a:gsLst>
                    <a:gs pos="100000">
                      <a:srgbClr val="6AAABA"/>
                    </a:gs>
                    <a:gs pos="0">
                      <a:srgbClr val="D93339"/>
                    </a:gs>
                  </a:gsLst>
                  <a:lin ang="2700000" scaled="1"/>
                </a:gradFill>
                <a:cs typeface="+mn-ea"/>
                <a:sym typeface="+mn-lt"/>
              </a:rPr>
              <a:t>Optimal Dividend Policy with Taxes</a:t>
            </a:r>
            <a:endParaRPr lang="zh-CN" altLang="en-US" sz="1100" dirty="0">
              <a:gradFill>
                <a:gsLst>
                  <a:gs pos="100000">
                    <a:srgbClr val="6AAABA"/>
                  </a:gs>
                  <a:gs pos="0">
                    <a:srgbClr val="D93339"/>
                  </a:gs>
                </a:gsLst>
                <a:lin ang="2700000" scaled="1"/>
              </a:gradFill>
              <a:cs typeface="+mn-ea"/>
              <a:sym typeface="+mn-lt"/>
            </a:endParaRPr>
          </a:p>
        </p:txBody>
      </p:sp>
      <p:sp>
        <p:nvSpPr>
          <p:cNvPr id="9"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530081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750"/>
                                        <p:tgtEl>
                                          <p:spTgt spid="15"/>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250" fill="hold"/>
                                        <p:tgtEl>
                                          <p:spTgt spid="16"/>
                                        </p:tgtEl>
                                        <p:attrNameLst>
                                          <p:attrName>ppt_x</p:attrName>
                                        </p:attrNameLst>
                                      </p:cBhvr>
                                      <p:tavLst>
                                        <p:tav tm="0">
                                          <p:val>
                                            <p:strVal val="#ppt_x"/>
                                          </p:val>
                                        </p:tav>
                                        <p:tav tm="100000">
                                          <p:val>
                                            <p:strVal val="#ppt_x"/>
                                          </p:val>
                                        </p:tav>
                                      </p:tavLst>
                                    </p:anim>
                                    <p:anim calcmode="lin" valueType="num">
                                      <p:cBhvr additive="base">
                                        <p:cTn id="12" dur="125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250" fill="hold"/>
                                        <p:tgtEl>
                                          <p:spTgt spid="9"/>
                                        </p:tgtEl>
                                        <p:attrNameLst>
                                          <p:attrName>ppt_x</p:attrName>
                                        </p:attrNameLst>
                                      </p:cBhvr>
                                      <p:tavLst>
                                        <p:tav tm="0">
                                          <p:val>
                                            <p:strVal val="#ppt_x"/>
                                          </p:val>
                                        </p:tav>
                                        <p:tav tm="100000">
                                          <p:val>
                                            <p:strVal val="#ppt_x"/>
                                          </p:val>
                                        </p:tav>
                                      </p:tavLst>
                                    </p:anim>
                                    <p:anim calcmode="lin" valueType="num">
                                      <p:cBhvr additive="base">
                                        <p:cTn id="17" dur="12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328" y="1748137"/>
            <a:ext cx="9625342" cy="4456719"/>
          </a:xfrm>
          <a:prstGeom prst="rect">
            <a:avLst/>
          </a:prstGeom>
        </p:spPr>
      </p:pic>
      <p:sp>
        <p:nvSpPr>
          <p:cNvPr id="7" name="橢圓 6"/>
          <p:cNvSpPr/>
          <p:nvPr/>
        </p:nvSpPr>
        <p:spPr>
          <a:xfrm>
            <a:off x="6220594" y="3613887"/>
            <a:ext cx="921188" cy="137957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7141782" y="3894083"/>
            <a:ext cx="772508" cy="11613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接连接符 2">
            <a:extLst>
              <a:ext uri="{FF2B5EF4-FFF2-40B4-BE49-F238E27FC236}">
                <a16:creationId xmlns:a16="http://schemas.microsoft.com/office/drawing/2014/main" id="{73A26C7D-8B62-440F-88D0-6EE641CFB135}"/>
              </a:ext>
            </a:extLst>
          </p:cNvPr>
          <p:cNvCxnSpPr>
            <a:cxnSpLocks/>
          </p:cNvCxnSpPr>
          <p:nvPr/>
        </p:nvCxnSpPr>
        <p:spPr>
          <a:xfrm>
            <a:off x="5924112" y="1643029"/>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文本框 1">
            <a:extLst>
              <a:ext uri="{FF2B5EF4-FFF2-40B4-BE49-F238E27FC236}">
                <a16:creationId xmlns:a16="http://schemas.microsoft.com/office/drawing/2014/main" id="{F4D6AE02-0B03-47D0-B8C9-B2880570B3D5}"/>
              </a:ext>
            </a:extLst>
          </p:cNvPr>
          <p:cNvSpPr txBox="1"/>
          <p:nvPr/>
        </p:nvSpPr>
        <p:spPr>
          <a:xfrm>
            <a:off x="2194644" y="805692"/>
            <a:ext cx="7802712"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考慮租稅的最適股利政策</a:t>
            </a:r>
            <a:endParaRPr lang="en-US" altLang="zh-TW" sz="2400" b="1" dirty="0" smtClean="0">
              <a:gradFill>
                <a:gsLst>
                  <a:gs pos="100000">
                    <a:srgbClr val="6AAABA"/>
                  </a:gs>
                  <a:gs pos="0">
                    <a:srgbClr val="D93339"/>
                  </a:gs>
                </a:gsLst>
                <a:lin ang="2700000" scaled="1"/>
              </a:gradFill>
              <a:cs typeface="+mn-ea"/>
              <a:sym typeface="+mn-lt"/>
            </a:endParaRPr>
          </a:p>
          <a:p>
            <a:r>
              <a:rPr lang="en-US" altLang="zh-CN" sz="2000" b="1" dirty="0" smtClean="0">
                <a:gradFill>
                  <a:gsLst>
                    <a:gs pos="100000">
                      <a:srgbClr val="6AAABA"/>
                    </a:gs>
                    <a:gs pos="0">
                      <a:srgbClr val="D93339"/>
                    </a:gs>
                  </a:gsLst>
                  <a:lin ang="2700000" scaled="1"/>
                </a:gradFill>
                <a:cs typeface="+mn-ea"/>
                <a:sym typeface="+mn-lt"/>
              </a:rPr>
              <a:t>Optimal Dividend Policy with Taxes</a:t>
            </a:r>
            <a:endParaRPr lang="zh-CN" altLang="en-US" sz="1100" dirty="0">
              <a:gradFill>
                <a:gsLst>
                  <a:gs pos="100000">
                    <a:srgbClr val="6AAABA"/>
                  </a:gs>
                  <a:gs pos="0">
                    <a:srgbClr val="D93339"/>
                  </a:gs>
                </a:gsLst>
                <a:lin ang="2700000" scaled="1"/>
              </a:gradFill>
              <a:cs typeface="+mn-ea"/>
              <a:sym typeface="+mn-lt"/>
            </a:endParaRPr>
          </a:p>
        </p:txBody>
      </p:sp>
      <p:sp>
        <p:nvSpPr>
          <p:cNvPr id="11"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1777379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750"/>
                                        <p:tgtEl>
                                          <p:spTgt spid="9"/>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250" fill="hold"/>
                                        <p:tgtEl>
                                          <p:spTgt spid="11"/>
                                        </p:tgtEl>
                                        <p:attrNameLst>
                                          <p:attrName>ppt_x</p:attrName>
                                        </p:attrNameLst>
                                      </p:cBhvr>
                                      <p:tavLst>
                                        <p:tav tm="0">
                                          <p:val>
                                            <p:strVal val="#ppt_x"/>
                                          </p:val>
                                        </p:tav>
                                        <p:tav tm="100000">
                                          <p:val>
                                            <p:strVal val="#ppt_x"/>
                                          </p:val>
                                        </p:tav>
                                      </p:tavLst>
                                    </p:anim>
                                    <p:anim calcmode="lin" valueType="num">
                                      <p:cBhvr additive="base">
                                        <p:cTn id="17" dur="12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43029"/>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96448" y="1829832"/>
            <a:ext cx="9551504" cy="304698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TW" altLang="en-US" sz="2400" dirty="0"/>
              <a:t>儘管這些證據表明回購股票作為</a:t>
            </a:r>
            <a:r>
              <a:rPr lang="zh-TW" altLang="en-US" sz="2400" dirty="0" smtClean="0"/>
              <a:t>公司股</a:t>
            </a:r>
            <a:r>
              <a:rPr lang="zh-TW" altLang="en-US" sz="2400" dirty="0"/>
              <a:t>利</a:t>
            </a:r>
            <a:r>
              <a:rPr lang="zh-TW" altLang="en-US" sz="2400" dirty="0" smtClean="0"/>
              <a:t>政策</a:t>
            </a:r>
            <a:r>
              <a:rPr lang="zh-TW" altLang="en-US" sz="2400" dirty="0"/>
              <a:t>的一部分越來越</a:t>
            </a:r>
            <a:r>
              <a:rPr lang="zh-TW" altLang="en-US" sz="2400" dirty="0" smtClean="0"/>
              <a:t>重要，但它同時也指出，股利發放仍然是公司向</a:t>
            </a:r>
            <a:r>
              <a:rPr lang="zh-TW" altLang="en-US" sz="2400" dirty="0"/>
              <a:t>股東</a:t>
            </a:r>
            <a:r>
              <a:rPr lang="zh-TW" altLang="en-US" sz="2400" dirty="0" smtClean="0"/>
              <a:t>支付現金的主要形式。 所以，股利所得雖然對公司有租稅上的不利，企業</a:t>
            </a:r>
            <a:r>
              <a:rPr lang="zh-TW" altLang="en-US" sz="2400" dirty="0"/>
              <a:t>仍繼續發行</a:t>
            </a:r>
            <a:r>
              <a:rPr lang="zh-TW" altLang="en-US" sz="2400" dirty="0" smtClean="0"/>
              <a:t>股利，這一</a:t>
            </a:r>
            <a:r>
              <a:rPr lang="zh-TW" altLang="en-US" sz="2400" dirty="0"/>
              <a:t>現象</a:t>
            </a:r>
            <a:r>
              <a:rPr lang="zh-TW" altLang="en-US" sz="2400" dirty="0" smtClean="0"/>
              <a:t>通常</a:t>
            </a:r>
            <a:r>
              <a:rPr lang="zh-TW" altLang="en-US" sz="2400" dirty="0"/>
              <a:t>被稱為</a:t>
            </a:r>
            <a:r>
              <a:rPr lang="zh-TW" altLang="en-US" sz="2400" b="1" dirty="0" smtClean="0"/>
              <a:t>股利之謎</a:t>
            </a:r>
            <a:r>
              <a:rPr lang="en-US" altLang="zh-TW" sz="2400" b="1" dirty="0" smtClean="0"/>
              <a:t>(dividend puzzle)</a:t>
            </a:r>
            <a:r>
              <a:rPr lang="zh-TW" altLang="en-US" sz="2400" dirty="0" smtClean="0"/>
              <a:t>。</a:t>
            </a:r>
            <a:endParaRPr lang="en-US" altLang="zh-TW" sz="2400" dirty="0"/>
          </a:p>
        </p:txBody>
      </p:sp>
      <p:sp>
        <p:nvSpPr>
          <p:cNvPr id="6" name="文本框 1">
            <a:extLst>
              <a:ext uri="{FF2B5EF4-FFF2-40B4-BE49-F238E27FC236}">
                <a16:creationId xmlns:a16="http://schemas.microsoft.com/office/drawing/2014/main" id="{F4D6AE02-0B03-47D0-B8C9-B2880570B3D5}"/>
              </a:ext>
            </a:extLst>
          </p:cNvPr>
          <p:cNvSpPr txBox="1"/>
          <p:nvPr/>
        </p:nvSpPr>
        <p:spPr>
          <a:xfrm>
            <a:off x="2194644" y="805692"/>
            <a:ext cx="7802712"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考慮租稅的最適股利政策</a:t>
            </a:r>
            <a:endParaRPr lang="en-US" altLang="zh-TW" sz="2400" b="1" dirty="0" smtClean="0">
              <a:gradFill>
                <a:gsLst>
                  <a:gs pos="100000">
                    <a:srgbClr val="6AAABA"/>
                  </a:gs>
                  <a:gs pos="0">
                    <a:srgbClr val="D93339"/>
                  </a:gs>
                </a:gsLst>
                <a:lin ang="2700000" scaled="1"/>
              </a:gradFill>
              <a:cs typeface="+mn-ea"/>
              <a:sym typeface="+mn-lt"/>
            </a:endParaRPr>
          </a:p>
          <a:p>
            <a:r>
              <a:rPr lang="en-US" altLang="zh-CN" sz="2000" b="1" dirty="0" smtClean="0">
                <a:gradFill>
                  <a:gsLst>
                    <a:gs pos="100000">
                      <a:srgbClr val="6AAABA"/>
                    </a:gs>
                    <a:gs pos="0">
                      <a:srgbClr val="D93339"/>
                    </a:gs>
                  </a:gsLst>
                  <a:lin ang="2700000" scaled="1"/>
                </a:gradFill>
                <a:cs typeface="+mn-ea"/>
                <a:sym typeface="+mn-lt"/>
              </a:rPr>
              <a:t>Optimal Dividend Policy with Taxes</a:t>
            </a:r>
            <a:endParaRPr lang="zh-CN" altLang="en-US" sz="1100" dirty="0">
              <a:gradFill>
                <a:gsLst>
                  <a:gs pos="100000">
                    <a:srgbClr val="6AAABA"/>
                  </a:gs>
                  <a:gs pos="0">
                    <a:srgbClr val="D93339"/>
                  </a:gs>
                </a:gsLst>
                <a:lin ang="2700000" scaled="1"/>
              </a:gradFill>
              <a:cs typeface="+mn-ea"/>
              <a:sym typeface="+mn-lt"/>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29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8940414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ppt_x"/>
                                          </p:val>
                                        </p:tav>
                                        <p:tav tm="100000">
                                          <p:val>
                                            <p:strVal val="#ppt_x"/>
                                          </p:val>
                                        </p:tav>
                                      </p:tavLst>
                                    </p:anim>
                                    <p:anim calcmode="lin" valueType="num">
                                      <p:cBhvr additive="base">
                                        <p:cTn id="12" dur="125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250" fill="hold"/>
                                        <p:tgtEl>
                                          <p:spTgt spid="5"/>
                                        </p:tgtEl>
                                        <p:attrNameLst>
                                          <p:attrName>ppt_x</p:attrName>
                                        </p:attrNameLst>
                                      </p:cBhvr>
                                      <p:tavLst>
                                        <p:tav tm="0">
                                          <p:val>
                                            <p:strVal val="#ppt_x"/>
                                          </p:val>
                                        </p:tav>
                                        <p:tav tm="100000">
                                          <p:val>
                                            <p:strVal val="#ppt_x"/>
                                          </p:val>
                                        </p:tav>
                                      </p:tavLst>
                                    </p:anim>
                                    <p:anim calcmode="lin" valueType="num">
                                      <p:cBhvr additive="base">
                                        <p:cTn id="17"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1"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2"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13"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949434" y="2696040"/>
            <a:ext cx="649659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inpin heiti" panose="020F0502020204030204"/>
                <a:cs typeface="+mn-ea"/>
                <a:sym typeface="+mn-lt"/>
              </a:rPr>
              <a:t>股東股利</a:t>
            </a:r>
            <a:r>
              <a:rPr kumimoji="0" lang="zh-TW" altLang="en-US" sz="6000" b="0" i="0" u="none" strike="noStrike" kern="1200" cap="none" spc="0" normalizeH="0" baseline="0" noProof="0" dirty="0" smtClean="0">
                <a:ln>
                  <a:noFill/>
                </a:ln>
                <a:solidFill>
                  <a:prstClr val="white"/>
                </a:solidFill>
                <a:effectLst/>
                <a:uLnTx/>
                <a:uFillTx/>
                <a:latin typeface="inpin heiti" panose="020F0502020204030204"/>
                <a:cs typeface="+mn-ea"/>
                <a:sym typeface="+mn-lt"/>
              </a:rPr>
              <a:t>配發</a:t>
            </a:r>
            <a:endParaRPr kumimoji="0" lang="en-US" altLang="zh-TW" sz="60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Distributions </a:t>
            </a:r>
            <a:r>
              <a:rPr kumimoji="0" lang="en-US" altLang="zh-CN" sz="2400" b="0" i="0" u="none" strike="noStrike" kern="1200" cap="none" spc="0" normalizeH="0" baseline="0" noProof="0" dirty="0">
                <a:ln>
                  <a:noFill/>
                </a:ln>
                <a:solidFill>
                  <a:prstClr val="white"/>
                </a:solidFill>
                <a:effectLst/>
                <a:uLnTx/>
                <a:uFillTx/>
                <a:latin typeface="inpin heiti" panose="020F0502020204030204"/>
                <a:cs typeface="+mn-ea"/>
                <a:sym typeface="+mn-lt"/>
              </a:rPr>
              <a:t>to Shareholders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2011928" y="2672143"/>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17-1</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Tree>
    <p:extLst>
      <p:ext uri="{BB962C8B-B14F-4D97-AF65-F5344CB8AC3E}">
        <p14:creationId xmlns:p14="http://schemas.microsoft.com/office/powerpoint/2010/main" val="4530824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1000" fill="hold"/>
                                        <p:tgtEl>
                                          <p:spTgt spid="11"/>
                                        </p:tgtEl>
                                        <p:attrNameLst>
                                          <p:attrName>ppt_x</p:attrName>
                                        </p:attrNameLst>
                                      </p:cBhvr>
                                      <p:tavLst>
                                        <p:tav tm="0">
                                          <p:val>
                                            <p:strVal val="#ppt_x"/>
                                          </p:val>
                                        </p:tav>
                                        <p:tav tm="100000">
                                          <p:val>
                                            <p:strVal val="#ppt_x"/>
                                          </p:val>
                                        </p:tav>
                                      </p:tavLst>
                                    </p:anim>
                                    <p:anim calcmode="lin" valueType="num">
                                      <p:cBhvr additive="base">
                                        <p:cTn id="23" dur="10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ppt_x"/>
                                          </p:val>
                                        </p:tav>
                                        <p:tav tm="100000">
                                          <p:val>
                                            <p:strVal val="#ppt_x"/>
                                          </p:val>
                                        </p:tav>
                                      </p:tavLst>
                                    </p:anim>
                                    <p:anim calcmode="lin" valueType="num">
                                      <p:cBhvr additive="base">
                                        <p:cTn id="27" dur="1000" fill="hold"/>
                                        <p:tgtEl>
                                          <p:spTgt spid="1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1000" fill="hold"/>
                                        <p:tgtEl>
                                          <p:spTgt spid="12"/>
                                        </p:tgtEl>
                                        <p:attrNameLst>
                                          <p:attrName>ppt_x</p:attrName>
                                        </p:attrNameLst>
                                      </p:cBhvr>
                                      <p:tavLst>
                                        <p:tav tm="0">
                                          <p:val>
                                            <p:strVal val="#ppt_x"/>
                                          </p:val>
                                        </p:tav>
                                        <p:tav tm="100000">
                                          <p:val>
                                            <p:strVal val="#ppt_x"/>
                                          </p:val>
                                        </p:tav>
                                      </p:tavLst>
                                    </p:anim>
                                    <p:anim calcmode="lin" valueType="num">
                                      <p:cBhvr additive="base">
                                        <p:cTn id="31" dur="10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000" fill="hold"/>
                                        <p:tgtEl>
                                          <p:spTgt spid="13"/>
                                        </p:tgtEl>
                                        <p:attrNameLst>
                                          <p:attrName>ppt_x</p:attrName>
                                        </p:attrNameLst>
                                      </p:cBhvr>
                                      <p:tavLst>
                                        <p:tav tm="0">
                                          <p:val>
                                            <p:strVal val="#ppt_x"/>
                                          </p:val>
                                        </p:tav>
                                        <p:tav tm="100000">
                                          <p:val>
                                            <p:strVal val="#ppt_x"/>
                                          </p:val>
                                        </p:tav>
                                      </p:tavLst>
                                    </p:anim>
                                    <p:anim calcmode="lin" valueType="num">
                                      <p:cBhvr additive="base">
                                        <p:cTn id="35"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700955" y="2688162"/>
            <a:ext cx="72978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smtClean="0">
                <a:ln>
                  <a:noFill/>
                </a:ln>
                <a:solidFill>
                  <a:prstClr val="white"/>
                </a:solidFill>
                <a:effectLst/>
                <a:uLnTx/>
                <a:uFillTx/>
                <a:latin typeface="inpin heiti" panose="020F0502020204030204"/>
                <a:cs typeface="+mn-ea"/>
                <a:sym typeface="+mn-lt"/>
              </a:rPr>
              <a:t>股利</a:t>
            </a:r>
            <a:r>
              <a:rPr lang="zh-TW" altLang="en-US" sz="4800" dirty="0">
                <a:solidFill>
                  <a:prstClr val="white"/>
                </a:solidFill>
                <a:latin typeface="inpin heiti" panose="020F0502020204030204"/>
                <a:cs typeface="+mn-ea"/>
                <a:sym typeface="+mn-lt"/>
              </a:rPr>
              <a:t>獲取</a:t>
            </a:r>
            <a:r>
              <a:rPr kumimoji="0" lang="zh-TW" altLang="en-US" sz="4800" b="0" i="0" u="none" strike="noStrike" kern="1200" cap="none" spc="0" normalizeH="0" baseline="0" noProof="0" dirty="0" smtClean="0">
                <a:ln>
                  <a:noFill/>
                </a:ln>
                <a:solidFill>
                  <a:prstClr val="white"/>
                </a:solidFill>
                <a:effectLst/>
                <a:uLnTx/>
                <a:uFillTx/>
                <a:latin typeface="inpin heiti" panose="020F0502020204030204"/>
                <a:cs typeface="+mn-ea"/>
                <a:sym typeface="+mn-lt"/>
              </a:rPr>
              <a:t>與</a:t>
            </a:r>
            <a:r>
              <a:rPr kumimoji="0" lang="zh-TW" altLang="en-US" sz="4800" b="0" i="0" u="none" strike="noStrike" kern="1200" cap="none" spc="0" normalizeH="0" baseline="0" noProof="0" dirty="0" smtClean="0">
                <a:ln>
                  <a:noFill/>
                </a:ln>
                <a:solidFill>
                  <a:prstClr val="white"/>
                </a:solidFill>
                <a:effectLst/>
                <a:uLnTx/>
                <a:uFillTx/>
                <a:latin typeface="inpin heiti" panose="020F0502020204030204"/>
                <a:cs typeface="+mn-ea"/>
                <a:sym typeface="+mn-lt"/>
              </a:rPr>
              <a:t>顧客租稅</a:t>
            </a:r>
            <a:r>
              <a:rPr kumimoji="0" lang="zh-TW" altLang="en-US" sz="4800" b="0" i="0" u="none" strike="noStrike" kern="1200" cap="none" spc="0" normalizeH="0" baseline="0" noProof="0" dirty="0">
                <a:ln>
                  <a:noFill/>
                </a:ln>
                <a:solidFill>
                  <a:prstClr val="white"/>
                </a:solidFill>
                <a:effectLst/>
                <a:uLnTx/>
                <a:uFillTx/>
                <a:latin typeface="inpin heiti" panose="020F0502020204030204"/>
                <a:cs typeface="+mn-ea"/>
                <a:sym typeface="+mn-lt"/>
              </a:rPr>
              <a:t>理論</a:t>
            </a:r>
            <a:endParaRPr kumimoji="0" lang="en-US" altLang="zh-TW" sz="48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inpin heiti" panose="020F0502020204030204"/>
                <a:cs typeface="+mn-ea"/>
                <a:sym typeface="+mn-lt"/>
              </a:rPr>
              <a:t>Dividend Capture and Tax Client</a:t>
            </a: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1723693" y="2656046"/>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17-4</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
        <p:nvSpPr>
          <p:cNvPr id="21"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3"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5"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6"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02560070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ppt_x"/>
                                          </p:val>
                                        </p:tav>
                                        <p:tav tm="100000">
                                          <p:val>
                                            <p:strVal val="#ppt_x"/>
                                          </p:val>
                                        </p:tav>
                                      </p:tavLst>
                                    </p:anim>
                                    <p:anim calcmode="lin" valueType="num">
                                      <p:cBhvr additive="base">
                                        <p:cTn id="27" dur="10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ppt_x"/>
                                          </p:val>
                                        </p:tav>
                                        <p:tav tm="100000">
                                          <p:val>
                                            <p:strVal val="#ppt_x"/>
                                          </p:val>
                                        </p:tav>
                                      </p:tavLst>
                                    </p:anim>
                                    <p:anim calcmode="lin" valueType="num">
                                      <p:cBhvr additive="base">
                                        <p:cTn id="31" dur="10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ppt_x"/>
                                          </p:val>
                                        </p:tav>
                                        <p:tav tm="100000">
                                          <p:val>
                                            <p:strVal val="#ppt_x"/>
                                          </p:val>
                                        </p:tav>
                                      </p:tavLst>
                                    </p:anim>
                                    <p:anim calcmode="lin" valueType="num">
                                      <p:cBhvr additive="base">
                                        <p:cTn id="35"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3"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F4D6AE02-0B03-47D0-B8C9-B2880570B3D5}"/>
              </a:ext>
            </a:extLst>
          </p:cNvPr>
          <p:cNvSpPr txBox="1"/>
          <p:nvPr/>
        </p:nvSpPr>
        <p:spPr>
          <a:xfrm>
            <a:off x="2589971" y="849083"/>
            <a:ext cx="6912665"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有效股利所得稅</a:t>
            </a:r>
            <a:r>
              <a:rPr lang="zh-TW" altLang="en-US" sz="2400" b="1" dirty="0">
                <a:gradFill>
                  <a:gsLst>
                    <a:gs pos="100000">
                      <a:srgbClr val="6AAABA"/>
                    </a:gs>
                    <a:gs pos="0">
                      <a:srgbClr val="D93339"/>
                    </a:gs>
                  </a:gsLst>
                  <a:lin ang="2700000" scaled="1"/>
                </a:gradFill>
                <a:cs typeface="+mn-ea"/>
                <a:sym typeface="+mn-lt"/>
              </a:rPr>
              <a:t>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The Effective Dividend Tax Rate</a:t>
            </a:r>
            <a:endParaRPr lang="zh-CN" altLang="en-US" sz="1100" dirty="0">
              <a:gradFill>
                <a:gsLst>
                  <a:gs pos="100000">
                    <a:srgbClr val="6AAABA"/>
                  </a:gs>
                  <a:gs pos="0">
                    <a:srgbClr val="D93339"/>
                  </a:gs>
                </a:gsLst>
                <a:lin ang="2700000" scaled="1"/>
              </a:gradFill>
              <a:cs typeface="+mn-ea"/>
              <a:sym typeface="+mn-lt"/>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nvPr>
            </p:nvGraphicFramePr>
            <p:xfrm>
              <a:off x="1353217" y="2217614"/>
              <a:ext cx="9745706" cy="3331848"/>
            </p:xfrm>
            <a:graphic>
              <a:graphicData uri="http://schemas.openxmlformats.org/drawingml/2006/table">
                <a:tbl>
                  <a:tblPr firstRow="1" bandRow="1">
                    <a:tableStyleId>{C083E6E3-FA7D-4D7B-A595-EF9225AFEA82}</a:tableStyleId>
                  </a:tblPr>
                  <a:tblGrid>
                    <a:gridCol w="4872853">
                      <a:extLst>
                        <a:ext uri="{9D8B030D-6E8A-4147-A177-3AD203B41FA5}">
                          <a16:colId xmlns:a16="http://schemas.microsoft.com/office/drawing/2014/main" val="2672465472"/>
                        </a:ext>
                      </a:extLst>
                    </a:gridCol>
                    <a:gridCol w="4872853">
                      <a:extLst>
                        <a:ext uri="{9D8B030D-6E8A-4147-A177-3AD203B41FA5}">
                          <a16:colId xmlns:a16="http://schemas.microsoft.com/office/drawing/2014/main" val="2339672421"/>
                        </a:ext>
                      </a:extLst>
                    </a:gridCol>
                  </a:tblGrid>
                  <a:tr h="641738">
                    <a:tc>
                      <a:txBody>
                        <a:bodyPr/>
                        <a:lstStyle/>
                        <a:p>
                          <a:pPr algn="l"/>
                          <a:r>
                            <a:rPr lang="zh-TW" altLang="en-US" sz="2800" b="0" dirty="0" smtClean="0"/>
                            <a:t>股票</a:t>
                          </a:r>
                          <a:r>
                            <a:rPr lang="zh-TW" altLang="en-US" sz="2800" b="0" dirty="0"/>
                            <a:t>支付的</a:t>
                          </a:r>
                          <a:r>
                            <a:rPr lang="zh-TW" altLang="en-US" sz="2800" b="0" dirty="0" smtClean="0"/>
                            <a:t>股利金額</a:t>
                          </a:r>
                          <a:endParaRPr lang="zh-TW" altLang="en-US" sz="28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b="0" dirty="0" err="1" smtClean="0"/>
                            <a:t>Div</a:t>
                          </a:r>
                          <a:endParaRPr lang="en-US" altLang="zh-TW" sz="2800" b="0" dirty="0" smtClean="0"/>
                        </a:p>
                      </a:txBody>
                      <a:tcPr/>
                    </a:tc>
                    <a:extLst>
                      <a:ext uri="{0D108BD9-81ED-4DB2-BD59-A6C34878D82A}">
                        <a16:rowId xmlns:a16="http://schemas.microsoft.com/office/drawing/2014/main" val="321101342"/>
                      </a:ext>
                    </a:extLst>
                  </a:tr>
                  <a:tr h="641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投資者</a:t>
                          </a:r>
                          <a:r>
                            <a:rPr lang="zh-TW" altLang="en-US" sz="2800" b="0" dirty="0"/>
                            <a:t>的</a:t>
                          </a:r>
                          <a:r>
                            <a:rPr lang="zh-TW" altLang="en-US" sz="2800" b="0" dirty="0" smtClean="0"/>
                            <a:t>股利稅率</a:t>
                          </a:r>
                          <a:endParaRPr lang="zh-TW" altLang="en-US" sz="28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2800" b="0" i="1" dirty="0" smtClean="0">
                                    <a:latin typeface="Cambria Math" panose="02040503050406030204" pitchFamily="18" charset="0"/>
                                  </a:rPr>
                                  <m:t>𝜏</m:t>
                                </m:r>
                                <m:r>
                                  <a:rPr lang="en-US" altLang="zh-TW" sz="2800" b="0" i="1" baseline="-25000" dirty="0" smtClean="0">
                                    <a:latin typeface="Cambria Math" panose="02040503050406030204" pitchFamily="18" charset="0"/>
                                  </a:rPr>
                                  <m:t>𝑑</m:t>
                                </m:r>
                              </m:oMath>
                            </m:oMathPara>
                          </a14:m>
                          <a:endParaRPr lang="en-US" altLang="zh-TW" sz="2400" b="0" dirty="0" smtClean="0"/>
                        </a:p>
                      </a:txBody>
                      <a:tcPr/>
                    </a:tc>
                    <a:extLst>
                      <a:ext uri="{0D108BD9-81ED-4DB2-BD59-A6C34878D82A}">
                        <a16:rowId xmlns:a16="http://schemas.microsoft.com/office/drawing/2014/main" val="1437828874"/>
                      </a:ext>
                    </a:extLst>
                  </a:tr>
                  <a:tr h="703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從股利獲得</a:t>
                          </a:r>
                          <a:r>
                            <a:rPr lang="zh-TW" altLang="en-US" sz="2800" b="0" dirty="0"/>
                            <a:t>的稅後現金</a:t>
                          </a:r>
                          <a:r>
                            <a:rPr lang="zh-TW" altLang="en-US" sz="2800" b="0" dirty="0" smtClean="0"/>
                            <a:t>流量</a:t>
                          </a:r>
                          <a:endParaRPr lang="zh-TW" altLang="en-US" sz="28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b="0" dirty="0" smtClean="0"/>
                            <a:t>Div(1-</a:t>
                          </a:r>
                          <a14:m>
                            <m:oMath xmlns:m="http://schemas.openxmlformats.org/officeDocument/2006/math">
                              <m:r>
                                <a:rPr lang="zh-TW" altLang="en-US" sz="3200" b="0" i="1" dirty="0">
                                  <a:latin typeface="Cambria Math" panose="02040503050406030204" pitchFamily="18" charset="0"/>
                                </a:rPr>
                                <m:t>𝜏</m:t>
                              </m:r>
                              <m:r>
                                <a:rPr lang="en-US" altLang="zh-TW" sz="3200" b="0" i="1" baseline="-25000" dirty="0">
                                  <a:latin typeface="Cambria Math" panose="02040503050406030204" pitchFamily="18" charset="0"/>
                                </a:rPr>
                                <m:t>𝑑</m:t>
                              </m:r>
                              <m:r>
                                <a:rPr lang="en-US" altLang="zh-TW" sz="3200" b="0" baseline="-25000" dirty="0">
                                  <a:latin typeface="Cambria Math" panose="02040503050406030204" pitchFamily="18" charset="0"/>
                                </a:rPr>
                                <m:t> </m:t>
                              </m:r>
                            </m:oMath>
                          </a14:m>
                          <a:r>
                            <a:rPr lang="en-US" altLang="zh-TW" sz="2800" b="0" dirty="0" smtClean="0"/>
                            <a:t>)</a:t>
                          </a:r>
                        </a:p>
                      </a:txBody>
                      <a:tcPr/>
                    </a:tc>
                    <a:extLst>
                      <a:ext uri="{0D108BD9-81ED-4DB2-BD59-A6C34878D82A}">
                        <a16:rowId xmlns:a16="http://schemas.microsoft.com/office/drawing/2014/main" val="2851962046"/>
                      </a:ext>
                    </a:extLst>
                  </a:tr>
                  <a:tr h="641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資本</a:t>
                          </a:r>
                          <a:r>
                            <a:rPr lang="zh-TW" altLang="en-US" sz="2800" b="0" dirty="0"/>
                            <a:t>利得</a:t>
                          </a:r>
                          <a:r>
                            <a:rPr lang="zh-TW" altLang="en-US" sz="2800" b="0" dirty="0" smtClean="0"/>
                            <a:t>稅率</a:t>
                          </a:r>
                          <a:endParaRPr lang="en-US" altLang="zh-TW" sz="3200" b="0" baseline="-25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TW" altLang="en-US" sz="2800" b="0" i="1" dirty="0" smtClean="0">
                                    <a:latin typeface="Cambria Math" panose="02040503050406030204" pitchFamily="18" charset="0"/>
                                  </a:rPr>
                                  <m:t>𝜏</m:t>
                                </m:r>
                                <m:r>
                                  <a:rPr lang="en-US" altLang="zh-TW" sz="2800" b="0" i="1" baseline="-25000" dirty="0" smtClean="0">
                                    <a:latin typeface="Cambria Math" panose="02040503050406030204" pitchFamily="18" charset="0"/>
                                  </a:rPr>
                                  <m:t>𝑔</m:t>
                                </m:r>
                              </m:oMath>
                            </m:oMathPara>
                          </a14:m>
                          <a:endParaRPr lang="en-US" altLang="zh-TW" sz="2800" b="0" baseline="-25000" dirty="0"/>
                        </a:p>
                      </a:txBody>
                      <a:tcPr/>
                    </a:tc>
                    <a:extLst>
                      <a:ext uri="{0D108BD9-81ED-4DB2-BD59-A6C34878D82A}">
                        <a16:rowId xmlns:a16="http://schemas.microsoft.com/office/drawing/2014/main" val="1217787847"/>
                      </a:ext>
                    </a:extLst>
                  </a:tr>
                  <a:tr h="703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稅後損失</a:t>
                          </a:r>
                          <a:endParaRPr lang="en-US" altLang="zh-TW" sz="2800" b="0" dirty="0" smtClean="0"/>
                        </a:p>
                      </a:txBody>
                      <a:tcPr anchor="ctr"/>
                    </a:tc>
                    <a:tc>
                      <a:txBody>
                        <a:bodyPr/>
                        <a:lstStyle/>
                        <a:p>
                          <a:pPr algn="ctr"/>
                          <a:r>
                            <a:rPr lang="en-US" altLang="zh-TW" sz="2800" b="0" dirty="0" smtClean="0">
                              <a:sym typeface="Wingdings" panose="05000000000000000000" pitchFamily="2" charset="2"/>
                            </a:rPr>
                            <a:t>(</a:t>
                          </a:r>
                          <a:r>
                            <a:rPr lang="en-US" altLang="zh-TW" sz="2800" b="0" dirty="0" smtClean="0"/>
                            <a:t>P</a:t>
                          </a:r>
                          <a:r>
                            <a:rPr lang="zh-TW" altLang="en-US" sz="2800" b="0" baseline="-25000" dirty="0" smtClean="0"/>
                            <a:t>附息</a:t>
                          </a:r>
                          <a:r>
                            <a:rPr lang="en-US" altLang="zh-TW" sz="2800" b="0" dirty="0" smtClean="0"/>
                            <a:t>-P</a:t>
                          </a:r>
                          <a:r>
                            <a:rPr lang="zh-TW" altLang="en-US" sz="2800" b="0" baseline="-25000" dirty="0" smtClean="0"/>
                            <a:t>除息</a:t>
                          </a:r>
                          <a:r>
                            <a:rPr lang="en-US" altLang="zh-TW" sz="2800" b="0" dirty="0" smtClean="0"/>
                            <a:t>)</a:t>
                          </a:r>
                          <a:r>
                            <a:rPr lang="en-US" altLang="zh-TW" sz="2800" b="0" dirty="0"/>
                            <a:t>(</a:t>
                          </a:r>
                          <a:r>
                            <a:rPr lang="en-US" altLang="zh-TW" sz="2800" b="0" dirty="0" smtClean="0"/>
                            <a:t>1-</a:t>
                          </a:r>
                          <a14:m>
                            <m:oMath xmlns:m="http://schemas.openxmlformats.org/officeDocument/2006/math">
                              <m:r>
                                <a:rPr lang="zh-TW" altLang="en-US" sz="3200" b="0" i="1" dirty="0">
                                  <a:latin typeface="Cambria Math" panose="02040503050406030204" pitchFamily="18" charset="0"/>
                                </a:rPr>
                                <m:t>𝜏</m:t>
                              </m:r>
                              <m:r>
                                <a:rPr lang="en-US" altLang="zh-TW" sz="3200" b="0" i="1" baseline="-25000" dirty="0">
                                  <a:latin typeface="Cambria Math" panose="02040503050406030204" pitchFamily="18" charset="0"/>
                                </a:rPr>
                                <m:t>𝑔</m:t>
                              </m:r>
                            </m:oMath>
                          </a14:m>
                          <a:r>
                            <a:rPr lang="en-US" altLang="zh-TW" sz="2800" b="0" dirty="0" smtClean="0"/>
                            <a:t>)</a:t>
                          </a:r>
                          <a:endParaRPr lang="zh-TW" altLang="en-US" sz="2800" b="0" dirty="0"/>
                        </a:p>
                      </a:txBody>
                      <a:tcPr/>
                    </a:tc>
                    <a:extLst>
                      <a:ext uri="{0D108BD9-81ED-4DB2-BD59-A6C34878D82A}">
                        <a16:rowId xmlns:a16="http://schemas.microsoft.com/office/drawing/2014/main" val="2695999931"/>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31275890"/>
                  </p:ext>
                </p:extLst>
              </p:nvPr>
            </p:nvGraphicFramePr>
            <p:xfrm>
              <a:off x="1353217" y="2217614"/>
              <a:ext cx="9745706" cy="3331848"/>
            </p:xfrm>
            <a:graphic>
              <a:graphicData uri="http://schemas.openxmlformats.org/drawingml/2006/table">
                <a:tbl>
                  <a:tblPr firstRow="1" bandRow="1">
                    <a:tableStyleId>{C083E6E3-FA7D-4D7B-A595-EF9225AFEA82}</a:tableStyleId>
                  </a:tblPr>
                  <a:tblGrid>
                    <a:gridCol w="4872853">
                      <a:extLst>
                        <a:ext uri="{9D8B030D-6E8A-4147-A177-3AD203B41FA5}">
                          <a16:colId xmlns:a16="http://schemas.microsoft.com/office/drawing/2014/main" val="2672465472"/>
                        </a:ext>
                      </a:extLst>
                    </a:gridCol>
                    <a:gridCol w="4872853">
                      <a:extLst>
                        <a:ext uri="{9D8B030D-6E8A-4147-A177-3AD203B41FA5}">
                          <a16:colId xmlns:a16="http://schemas.microsoft.com/office/drawing/2014/main" val="2339672421"/>
                        </a:ext>
                      </a:extLst>
                    </a:gridCol>
                  </a:tblGrid>
                  <a:tr h="641738">
                    <a:tc>
                      <a:txBody>
                        <a:bodyPr/>
                        <a:lstStyle/>
                        <a:p>
                          <a:pPr algn="l"/>
                          <a:r>
                            <a:rPr lang="zh-TW" altLang="en-US" sz="2800" b="0" dirty="0" smtClean="0"/>
                            <a:t>股票</a:t>
                          </a:r>
                          <a:r>
                            <a:rPr lang="zh-TW" altLang="en-US" sz="2800" b="0" dirty="0"/>
                            <a:t>支付的</a:t>
                          </a:r>
                          <a:r>
                            <a:rPr lang="zh-TW" altLang="en-US" sz="2800" b="0" dirty="0" smtClean="0"/>
                            <a:t>股利</a:t>
                          </a:r>
                          <a:r>
                            <a:rPr lang="zh-TW" altLang="en-US" sz="2800" b="0" dirty="0" smtClean="0"/>
                            <a:t>金額</a:t>
                          </a:r>
                          <a:endParaRPr lang="zh-TW" altLang="en-US" sz="2800" b="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800" b="0" dirty="0" err="1" smtClean="0"/>
                            <a:t>Div</a:t>
                          </a:r>
                          <a:endParaRPr lang="en-US" altLang="zh-TW" sz="2800" b="0" dirty="0" smtClean="0"/>
                        </a:p>
                      </a:txBody>
                      <a:tcPr/>
                    </a:tc>
                    <a:extLst>
                      <a:ext uri="{0D108BD9-81ED-4DB2-BD59-A6C34878D82A}">
                        <a16:rowId xmlns:a16="http://schemas.microsoft.com/office/drawing/2014/main" val="321101342"/>
                      </a:ext>
                    </a:extLst>
                  </a:tr>
                  <a:tr h="641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投資者</a:t>
                          </a:r>
                          <a:r>
                            <a:rPr lang="zh-TW" altLang="en-US" sz="2800" b="0" dirty="0"/>
                            <a:t>的</a:t>
                          </a:r>
                          <a:r>
                            <a:rPr lang="zh-TW" altLang="en-US" sz="2800" b="0" dirty="0" smtClean="0"/>
                            <a:t>股利</a:t>
                          </a:r>
                          <a:r>
                            <a:rPr lang="zh-TW" altLang="en-US" sz="2800" b="0" dirty="0" smtClean="0"/>
                            <a:t>稅率</a:t>
                          </a:r>
                          <a:endParaRPr lang="zh-TW" altLang="en-US" sz="2800" b="0" dirty="0"/>
                        </a:p>
                      </a:txBody>
                      <a:tcPr anchor="ctr"/>
                    </a:tc>
                    <a:tc>
                      <a:txBody>
                        <a:bodyPr/>
                        <a:lstStyle/>
                        <a:p>
                          <a:endParaRPr lang="zh-TW"/>
                        </a:p>
                      </a:txBody>
                      <a:tcPr>
                        <a:blipFill>
                          <a:blip r:embed="rId3"/>
                          <a:stretch>
                            <a:fillRect l="-100000" t="-109524" r="-125" b="-331429"/>
                          </a:stretch>
                        </a:blipFill>
                      </a:tcPr>
                    </a:tc>
                    <a:extLst>
                      <a:ext uri="{0D108BD9-81ED-4DB2-BD59-A6C34878D82A}">
                        <a16:rowId xmlns:a16="http://schemas.microsoft.com/office/drawing/2014/main" val="1437828874"/>
                      </a:ext>
                    </a:extLst>
                  </a:tr>
                  <a:tr h="703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從股利獲得</a:t>
                          </a:r>
                          <a:r>
                            <a:rPr lang="zh-TW" altLang="en-US" sz="2800" b="0" dirty="0"/>
                            <a:t>的稅後現金</a:t>
                          </a:r>
                          <a:r>
                            <a:rPr lang="zh-TW" altLang="en-US" sz="2800" b="0" dirty="0" smtClean="0"/>
                            <a:t>流量</a:t>
                          </a:r>
                          <a:endParaRPr lang="zh-TW" altLang="en-US" sz="2800" b="0" dirty="0"/>
                        </a:p>
                      </a:txBody>
                      <a:tcPr anchor="ctr"/>
                    </a:tc>
                    <a:tc>
                      <a:txBody>
                        <a:bodyPr/>
                        <a:lstStyle/>
                        <a:p>
                          <a:endParaRPr lang="zh-TW"/>
                        </a:p>
                      </a:txBody>
                      <a:tcPr>
                        <a:blipFill>
                          <a:blip r:embed="rId3"/>
                          <a:stretch>
                            <a:fillRect l="-100000" t="-189655" r="-125" b="-200000"/>
                          </a:stretch>
                        </a:blipFill>
                      </a:tcPr>
                    </a:tc>
                    <a:extLst>
                      <a:ext uri="{0D108BD9-81ED-4DB2-BD59-A6C34878D82A}">
                        <a16:rowId xmlns:a16="http://schemas.microsoft.com/office/drawing/2014/main" val="2851962046"/>
                      </a:ext>
                    </a:extLst>
                  </a:tr>
                  <a:tr h="6417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資本</a:t>
                          </a:r>
                          <a:r>
                            <a:rPr lang="zh-TW" altLang="en-US" sz="2800" b="0" dirty="0"/>
                            <a:t>利得</a:t>
                          </a:r>
                          <a:r>
                            <a:rPr lang="zh-TW" altLang="en-US" sz="2800" b="0" dirty="0" smtClean="0"/>
                            <a:t>稅率</a:t>
                          </a:r>
                          <a:endParaRPr lang="en-US" altLang="zh-TW" sz="3200" b="0" baseline="-25000" dirty="0"/>
                        </a:p>
                      </a:txBody>
                      <a:tcPr anchor="ctr"/>
                    </a:tc>
                    <a:tc>
                      <a:txBody>
                        <a:bodyPr/>
                        <a:lstStyle/>
                        <a:p>
                          <a:endParaRPr lang="zh-TW"/>
                        </a:p>
                      </a:txBody>
                      <a:tcPr>
                        <a:blipFill>
                          <a:blip r:embed="rId3"/>
                          <a:stretch>
                            <a:fillRect l="-100000" t="-320000" r="-125" b="-120952"/>
                          </a:stretch>
                        </a:blipFill>
                      </a:tcPr>
                    </a:tc>
                    <a:extLst>
                      <a:ext uri="{0D108BD9-81ED-4DB2-BD59-A6C34878D82A}">
                        <a16:rowId xmlns:a16="http://schemas.microsoft.com/office/drawing/2014/main" val="1217787847"/>
                      </a:ext>
                    </a:extLst>
                  </a:tr>
                  <a:tr h="703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800" b="0" dirty="0" smtClean="0"/>
                            <a:t>稅後損失</a:t>
                          </a:r>
                          <a:endParaRPr lang="en-US" altLang="zh-TW" sz="2800" b="0" dirty="0" smtClean="0"/>
                        </a:p>
                      </a:txBody>
                      <a:tcPr anchor="ctr"/>
                    </a:tc>
                    <a:tc>
                      <a:txBody>
                        <a:bodyPr/>
                        <a:lstStyle/>
                        <a:p>
                          <a:endParaRPr lang="zh-TW"/>
                        </a:p>
                      </a:txBody>
                      <a:tcPr>
                        <a:blipFill>
                          <a:blip r:embed="rId3"/>
                          <a:stretch>
                            <a:fillRect l="-100000" t="-380172" r="-125" b="-9483"/>
                          </a:stretch>
                        </a:blipFill>
                      </a:tcPr>
                    </a:tc>
                    <a:extLst>
                      <a:ext uri="{0D108BD9-81ED-4DB2-BD59-A6C34878D82A}">
                        <a16:rowId xmlns:a16="http://schemas.microsoft.com/office/drawing/2014/main" val="2695999931"/>
                      </a:ext>
                    </a:extLst>
                  </a:tr>
                </a:tbl>
              </a:graphicData>
            </a:graphic>
          </p:graphicFrame>
        </mc:Fallback>
      </mc:AlternateContent>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1534194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250" fill="hold"/>
                                        <p:tgtEl>
                                          <p:spTgt spid="5"/>
                                        </p:tgtEl>
                                        <p:attrNameLst>
                                          <p:attrName>ppt_x</p:attrName>
                                        </p:attrNameLst>
                                      </p:cBhvr>
                                      <p:tavLst>
                                        <p:tav tm="0">
                                          <p:val>
                                            <p:strVal val="#ppt_x"/>
                                          </p:val>
                                        </p:tav>
                                        <p:tav tm="100000">
                                          <p:val>
                                            <p:strVal val="#ppt_x"/>
                                          </p:val>
                                        </p:tav>
                                      </p:tavLst>
                                    </p:anim>
                                    <p:anim calcmode="lin" valueType="num">
                                      <p:cBhvr additive="base">
                                        <p:cTn id="17"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1848679" y="1822625"/>
                <a:ext cx="8398566" cy="4232249"/>
              </a:xfrm>
              <a:prstGeom prst="rect">
                <a:avLst/>
              </a:prstGeom>
              <a:noFill/>
            </p:spPr>
            <p:txBody>
              <a:bodyPr wrap="square" rtlCol="0">
                <a:spAutoFit/>
              </a:bodyPr>
              <a:lstStyle/>
              <a:p>
                <a:pPr algn="just"/>
                <a:r>
                  <a:rPr lang="zh-TW" altLang="en-US" sz="2400" dirty="0" smtClean="0"/>
                  <a:t>因此，如果稅後股</a:t>
                </a:r>
                <a:r>
                  <a:rPr lang="zh-TW" altLang="en-US" sz="2400" dirty="0"/>
                  <a:t>利</a:t>
                </a:r>
                <a:r>
                  <a:rPr lang="zh-TW" altLang="en-US" sz="2400" dirty="0" smtClean="0"/>
                  <a:t>超過</a:t>
                </a:r>
                <a:r>
                  <a:rPr lang="zh-TW" altLang="en-US" sz="2400" dirty="0"/>
                  <a:t>稅後資本</a:t>
                </a:r>
                <a:r>
                  <a:rPr lang="zh-TW" altLang="en-US" sz="2400" dirty="0" smtClean="0"/>
                  <a:t>損失，則投資人通過此交易</a:t>
                </a:r>
                <a:r>
                  <a:rPr lang="zh-TW" altLang="en-US" sz="2400" dirty="0"/>
                  <a:t>以獲取</a:t>
                </a:r>
                <a:r>
                  <a:rPr lang="zh-TW" altLang="en-US" sz="2400" dirty="0" smtClean="0"/>
                  <a:t>股利來</a:t>
                </a:r>
                <a:r>
                  <a:rPr lang="zh-TW" altLang="en-US" sz="2400" dirty="0"/>
                  <a:t>賺取利潤。 </a:t>
                </a:r>
                <a:r>
                  <a:rPr lang="zh-TW" altLang="en-US" sz="2400" dirty="0" smtClean="0"/>
                  <a:t>相反地，如果</a:t>
                </a:r>
                <a:r>
                  <a:rPr lang="zh-TW" altLang="en-US" sz="2400" dirty="0"/>
                  <a:t>稅後資本損失超過稅後</a:t>
                </a:r>
                <a:r>
                  <a:rPr lang="zh-TW" altLang="en-US" sz="2400" dirty="0" smtClean="0"/>
                  <a:t>股利，則投資人可以</a:t>
                </a:r>
                <a:r>
                  <a:rPr lang="zh-TW" altLang="en-US" sz="2400" dirty="0"/>
                  <a:t>通過在股票除息前出售股票並在事後購買股票而</a:t>
                </a:r>
                <a:r>
                  <a:rPr lang="zh-TW" altLang="en-US" sz="2400" dirty="0" smtClean="0"/>
                  <a:t>受益，從而避免股利。 換句話說，存在</a:t>
                </a:r>
                <a:r>
                  <a:rPr lang="zh-TW" altLang="en-US" sz="2400" dirty="0"/>
                  <a:t>套利</a:t>
                </a:r>
                <a:r>
                  <a:rPr lang="zh-TW" altLang="en-US" sz="2400" dirty="0" smtClean="0"/>
                  <a:t>機會，</a:t>
                </a:r>
                <a:r>
                  <a:rPr lang="zh-TW" altLang="en-US" sz="2400" dirty="0" smtClean="0">
                    <a:solidFill>
                      <a:srgbClr val="FF0000"/>
                    </a:solidFill>
                  </a:rPr>
                  <a:t>除非稅後股價下跌幅度和股利相等，否則套利空間就會存在</a:t>
                </a:r>
                <a:r>
                  <a:rPr lang="zh-TW" altLang="en-US" sz="2400" dirty="0" smtClean="0"/>
                  <a:t>：</a:t>
                </a:r>
                <a:endParaRPr lang="en-US" altLang="zh-TW" sz="2400" dirty="0"/>
              </a:p>
              <a:p>
                <a:pPr algn="ctr"/>
                <a:r>
                  <a:rPr lang="en-US" altLang="zh-TW" sz="2800" dirty="0" smtClean="0">
                    <a:solidFill>
                      <a:schemeClr val="tx1"/>
                    </a:solidFill>
                    <a:sym typeface="Wingdings" panose="05000000000000000000" pitchFamily="2" charset="2"/>
                  </a:rPr>
                  <a:t>(</a:t>
                </a:r>
                <a:r>
                  <a:rPr lang="en-US" altLang="zh-TW" sz="2800" dirty="0">
                    <a:solidFill>
                      <a:schemeClr val="tx1"/>
                    </a:solidFill>
                  </a:rPr>
                  <a:t>P</a:t>
                </a:r>
                <a:r>
                  <a:rPr lang="zh-TW" altLang="en-US" sz="2800" baseline="-25000" dirty="0">
                    <a:solidFill>
                      <a:schemeClr val="tx1"/>
                    </a:solidFill>
                  </a:rPr>
                  <a:t>附息</a:t>
                </a:r>
                <a:r>
                  <a:rPr lang="en-US" altLang="zh-TW" sz="2800" dirty="0">
                    <a:solidFill>
                      <a:schemeClr val="tx1"/>
                    </a:solidFill>
                  </a:rPr>
                  <a:t>-P</a:t>
                </a:r>
                <a:r>
                  <a:rPr lang="zh-TW" altLang="en-US" sz="2800" baseline="-25000" dirty="0">
                    <a:solidFill>
                      <a:schemeClr val="tx1"/>
                    </a:solidFill>
                  </a:rPr>
                  <a:t>除息</a:t>
                </a:r>
                <a:r>
                  <a:rPr lang="en-US" altLang="zh-TW" sz="2800" dirty="0">
                    <a:solidFill>
                      <a:schemeClr val="tx1"/>
                    </a:solidFill>
                  </a:rPr>
                  <a:t>)(1-</a:t>
                </a:r>
                <a14:m>
                  <m:oMath xmlns:m="http://schemas.openxmlformats.org/officeDocument/2006/math">
                    <m:r>
                      <a:rPr lang="zh-TW" altLang="en-US" sz="3200" i="1" dirty="0">
                        <a:solidFill>
                          <a:schemeClr val="tx1"/>
                        </a:solidFill>
                        <a:latin typeface="Cambria Math" panose="02040503050406030204" pitchFamily="18" charset="0"/>
                      </a:rPr>
                      <m:t>𝜏</m:t>
                    </m:r>
                    <m:r>
                      <a:rPr lang="en-US" altLang="zh-TW" sz="3200" i="1" baseline="-25000" dirty="0">
                        <a:solidFill>
                          <a:schemeClr val="tx1"/>
                        </a:solidFill>
                        <a:latin typeface="Cambria Math" panose="02040503050406030204" pitchFamily="18" charset="0"/>
                      </a:rPr>
                      <m:t>𝑔</m:t>
                    </m:r>
                  </m:oMath>
                </a14:m>
                <a:r>
                  <a:rPr lang="en-US" altLang="zh-TW" sz="2800" dirty="0" smtClean="0">
                    <a:solidFill>
                      <a:schemeClr val="tx1"/>
                    </a:solidFill>
                  </a:rPr>
                  <a:t>)</a:t>
                </a:r>
                <a:r>
                  <a:rPr lang="zh-TW" altLang="en-US" sz="2800" dirty="0" smtClean="0">
                    <a:solidFill>
                      <a:schemeClr val="tx1"/>
                    </a:solidFill>
                  </a:rPr>
                  <a:t> </a:t>
                </a:r>
                <a:r>
                  <a:rPr lang="en-US" altLang="zh-TW" sz="2800" dirty="0" smtClean="0">
                    <a:solidFill>
                      <a:schemeClr val="tx1"/>
                    </a:solidFill>
                  </a:rPr>
                  <a:t>=</a:t>
                </a:r>
                <a:r>
                  <a:rPr lang="zh-TW" altLang="en-US" sz="2800" dirty="0" smtClean="0">
                    <a:solidFill>
                      <a:schemeClr val="tx1"/>
                    </a:solidFill>
                  </a:rPr>
                  <a:t> </a:t>
                </a:r>
                <a:r>
                  <a:rPr lang="en-US" altLang="zh-TW" sz="2800" dirty="0" smtClean="0">
                    <a:solidFill>
                      <a:schemeClr val="tx1"/>
                    </a:solidFill>
                  </a:rPr>
                  <a:t>Div(1-</a:t>
                </a:r>
                <a14:m>
                  <m:oMath xmlns:m="http://schemas.openxmlformats.org/officeDocument/2006/math">
                    <m:r>
                      <a:rPr lang="zh-TW" altLang="en-US" sz="3200" i="1" dirty="0">
                        <a:solidFill>
                          <a:schemeClr val="tx1"/>
                        </a:solidFill>
                        <a:latin typeface="Cambria Math" panose="02040503050406030204" pitchFamily="18" charset="0"/>
                      </a:rPr>
                      <m:t>𝜏</m:t>
                    </m:r>
                    <m:r>
                      <a:rPr lang="en-US" altLang="zh-TW" sz="3200" i="1" baseline="-25000" dirty="0">
                        <a:solidFill>
                          <a:schemeClr val="tx1"/>
                        </a:solidFill>
                        <a:latin typeface="Cambria Math" panose="02040503050406030204" pitchFamily="18" charset="0"/>
                      </a:rPr>
                      <m:t>𝑑</m:t>
                    </m:r>
                    <m:r>
                      <a:rPr lang="en-US" altLang="zh-TW" sz="3200" baseline="-25000" dirty="0">
                        <a:solidFill>
                          <a:schemeClr val="tx1"/>
                        </a:solidFill>
                        <a:latin typeface="Cambria Math" panose="02040503050406030204" pitchFamily="18" charset="0"/>
                      </a:rPr>
                      <m:t> </m:t>
                    </m:r>
                  </m:oMath>
                </a14:m>
                <a:r>
                  <a:rPr lang="en-US" altLang="zh-TW" sz="2800" dirty="0" smtClean="0">
                    <a:solidFill>
                      <a:schemeClr val="tx1"/>
                    </a:solidFill>
                  </a:rPr>
                  <a:t>)</a:t>
                </a:r>
              </a:p>
              <a:p>
                <a:pPr algn="just"/>
                <a:endParaRPr lang="en-US" altLang="zh-TW" sz="2800" dirty="0"/>
              </a:p>
              <a:p>
                <a:pPr algn="just"/>
                <a:endParaRPr lang="en-US" altLang="zh-TW" sz="2400" dirty="0" smtClean="0"/>
              </a:p>
              <a:p>
                <a:pPr algn="ctr"/>
                <a:r>
                  <a:rPr lang="en-US" altLang="zh-TW" sz="2800" dirty="0"/>
                  <a:t>P</a:t>
                </a:r>
                <a:r>
                  <a:rPr lang="zh-TW" altLang="en-US" sz="2800" baseline="-25000" dirty="0"/>
                  <a:t>附息</a:t>
                </a:r>
                <a:r>
                  <a:rPr lang="en-US" altLang="zh-TW" sz="2800" dirty="0"/>
                  <a:t>-P</a:t>
                </a:r>
                <a:r>
                  <a:rPr lang="zh-TW" altLang="en-US" sz="2800" baseline="-25000" dirty="0"/>
                  <a:t>除</a:t>
                </a:r>
                <a:r>
                  <a:rPr lang="zh-TW" altLang="en-US" sz="2800" baseline="-25000" dirty="0" smtClean="0"/>
                  <a:t>息 </a:t>
                </a:r>
                <a:r>
                  <a:rPr lang="en-US" altLang="zh-TW" sz="2800" baseline="-25000" dirty="0" smtClean="0"/>
                  <a:t>= </a:t>
                </a:r>
                <a:r>
                  <a:rPr lang="en-US" altLang="zh-TW" sz="2800" dirty="0" err="1" smtClean="0"/>
                  <a:t>Div</a:t>
                </a:r>
                <a:r>
                  <a:rPr lang="en-US" altLang="zh-TW" sz="2800" dirty="0" smtClean="0"/>
                  <a:t>*(</a:t>
                </a:r>
                <a14:m>
                  <m:oMath xmlns:m="http://schemas.openxmlformats.org/officeDocument/2006/math">
                    <m:f>
                      <m:fPr>
                        <m:ctrlPr>
                          <a:rPr lang="en-US" altLang="zh-TW" sz="2800" i="1" smtClean="0">
                            <a:latin typeface="Cambria Math" panose="02040503050406030204" pitchFamily="18" charset="0"/>
                          </a:rPr>
                        </m:ctrlPr>
                      </m:fPr>
                      <m:num>
                        <m:r>
                          <a:rPr lang="en-US" altLang="zh-TW" sz="2800" b="0" i="1" smtClean="0">
                            <a:latin typeface="Cambria Math" panose="02040503050406030204" pitchFamily="18" charset="0"/>
                          </a:rPr>
                          <m:t>1−</m:t>
                        </m:r>
                        <m:r>
                          <a:rPr lang="zh-TW" altLang="en-US" sz="2800" b="0" i="1" smtClean="0">
                            <a:latin typeface="Cambria Math" panose="02040503050406030204" pitchFamily="18" charset="0"/>
                          </a:rPr>
                          <m:t>𝜏</m:t>
                        </m:r>
                        <m:r>
                          <a:rPr lang="en-US" altLang="zh-TW" sz="2800" b="0" i="1" baseline="-25000" smtClean="0">
                            <a:latin typeface="Cambria Math" panose="02040503050406030204" pitchFamily="18" charset="0"/>
                          </a:rPr>
                          <m:t>𝑑</m:t>
                        </m:r>
                      </m:num>
                      <m:den>
                        <m:r>
                          <a:rPr lang="en-US" altLang="zh-TW" sz="2800" b="0" i="1" smtClean="0">
                            <a:latin typeface="Cambria Math" panose="02040503050406030204" pitchFamily="18" charset="0"/>
                          </a:rPr>
                          <m:t>1−</m:t>
                        </m:r>
                        <m:r>
                          <a:rPr lang="zh-TW" altLang="en-US" sz="2800" b="0" i="1" smtClean="0">
                            <a:latin typeface="Cambria Math" panose="02040503050406030204" pitchFamily="18" charset="0"/>
                          </a:rPr>
                          <m:t>𝜏</m:t>
                        </m:r>
                        <m:r>
                          <a:rPr lang="en-US" altLang="zh-TW" sz="2800" b="0" i="1" baseline="-25000" smtClean="0">
                            <a:latin typeface="Cambria Math" panose="02040503050406030204" pitchFamily="18" charset="0"/>
                          </a:rPr>
                          <m:t>𝑔</m:t>
                        </m:r>
                      </m:den>
                    </m:f>
                  </m:oMath>
                </a14:m>
                <a:r>
                  <a:rPr lang="en-US" altLang="zh-TW" sz="2800" dirty="0" smtClean="0"/>
                  <a:t>) = </a:t>
                </a:r>
                <a:r>
                  <a:rPr lang="en-US" altLang="zh-TW" sz="2800" dirty="0" err="1" smtClean="0"/>
                  <a:t>Div</a:t>
                </a:r>
                <a:r>
                  <a:rPr lang="en-US" altLang="zh-TW" sz="2800" dirty="0" smtClean="0"/>
                  <a:t>*(1- </a:t>
                </a:r>
                <a14:m>
                  <m:oMath xmlns:m="http://schemas.openxmlformats.org/officeDocument/2006/math">
                    <m:f>
                      <m:fPr>
                        <m:ctrlPr>
                          <a:rPr lang="en-US" altLang="zh-TW" sz="2800" i="1">
                            <a:latin typeface="Cambria Math" panose="02040503050406030204" pitchFamily="18" charset="0"/>
                          </a:rPr>
                        </m:ctrlPr>
                      </m:fPr>
                      <m:num>
                        <m:r>
                          <a:rPr lang="zh-TW" altLang="en-US" sz="2800" i="1">
                            <a:latin typeface="Cambria Math" panose="02040503050406030204" pitchFamily="18" charset="0"/>
                          </a:rPr>
                          <m:t>𝜏</m:t>
                        </m:r>
                        <m:r>
                          <a:rPr lang="en-US" altLang="zh-TW" sz="2800" i="1" baseline="-25000">
                            <a:latin typeface="Cambria Math" panose="02040503050406030204" pitchFamily="18" charset="0"/>
                          </a:rPr>
                          <m:t>𝑑</m:t>
                        </m:r>
                        <m:r>
                          <a:rPr lang="en-US" altLang="zh-TW" sz="2800" i="1">
                            <a:latin typeface="Cambria Math" panose="02040503050406030204" pitchFamily="18" charset="0"/>
                          </a:rPr>
                          <m:t>−</m:t>
                        </m:r>
                        <m:r>
                          <a:rPr lang="zh-TW" altLang="en-US" sz="2800" i="1">
                            <a:latin typeface="Cambria Math" panose="02040503050406030204" pitchFamily="18" charset="0"/>
                          </a:rPr>
                          <m:t>𝜏</m:t>
                        </m:r>
                        <m:r>
                          <a:rPr lang="en-US" altLang="zh-TW" sz="2800" i="1" baseline="-25000">
                            <a:latin typeface="Cambria Math" panose="02040503050406030204" pitchFamily="18" charset="0"/>
                          </a:rPr>
                          <m:t>𝑔</m:t>
                        </m:r>
                      </m:num>
                      <m:den>
                        <m:r>
                          <a:rPr lang="en-US" altLang="zh-TW" sz="2800" i="1">
                            <a:latin typeface="Cambria Math" panose="02040503050406030204" pitchFamily="18" charset="0"/>
                          </a:rPr>
                          <m:t>1−</m:t>
                        </m:r>
                        <m:r>
                          <a:rPr lang="zh-TW" altLang="en-US" sz="2800" i="1">
                            <a:latin typeface="Cambria Math" panose="02040503050406030204" pitchFamily="18" charset="0"/>
                          </a:rPr>
                          <m:t>𝜏</m:t>
                        </m:r>
                        <m:r>
                          <a:rPr lang="en-US" altLang="zh-TW" sz="2800" i="1" baseline="-25000">
                            <a:latin typeface="Cambria Math" panose="02040503050406030204" pitchFamily="18" charset="0"/>
                          </a:rPr>
                          <m:t>𝑔</m:t>
                        </m:r>
                      </m:den>
                    </m:f>
                  </m:oMath>
                </a14:m>
                <a:r>
                  <a:rPr lang="en-US" altLang="zh-TW" sz="2800" dirty="0"/>
                  <a:t>) </a:t>
                </a:r>
                <a:r>
                  <a:rPr lang="en-US" altLang="zh-TW" sz="2800" dirty="0" smtClean="0"/>
                  <a:t> = </a:t>
                </a:r>
                <a:r>
                  <a:rPr lang="en-US" altLang="zh-TW" sz="2800" dirty="0" err="1" smtClean="0"/>
                  <a:t>Div</a:t>
                </a:r>
                <a:r>
                  <a:rPr lang="en-US" altLang="zh-TW" sz="2800" dirty="0" smtClean="0"/>
                  <a:t>*(1-</a:t>
                </a:r>
                <a14:m>
                  <m:oMath xmlns:m="http://schemas.openxmlformats.org/officeDocument/2006/math">
                    <m:r>
                      <a:rPr lang="zh-TW" altLang="en-US" sz="2800" i="1">
                        <a:latin typeface="Cambria Math" panose="02040503050406030204" pitchFamily="18" charset="0"/>
                      </a:rPr>
                      <m:t>𝜏</m:t>
                    </m:r>
                    <m:r>
                      <a:rPr lang="en-US" altLang="zh-TW" sz="2800" i="1" baseline="-25000">
                        <a:latin typeface="Cambria Math" panose="02040503050406030204" pitchFamily="18" charset="0"/>
                      </a:rPr>
                      <m:t>𝑑</m:t>
                    </m:r>
                    <m:r>
                      <a:rPr lang="en-US" altLang="zh-TW" sz="2800" i="1" baseline="30000" dirty="0" smtClean="0">
                        <a:latin typeface="Cambria Math" panose="02040503050406030204" pitchFamily="18" charset="0"/>
                      </a:rPr>
                      <m:t>∗</m:t>
                    </m:r>
                  </m:oMath>
                </a14:m>
                <a:r>
                  <a:rPr lang="en-US" altLang="zh-TW" sz="2800" dirty="0" smtClean="0"/>
                  <a:t>)</a:t>
                </a:r>
              </a:p>
            </p:txBody>
          </p:sp>
        </mc:Choice>
        <mc:Fallback xmlns="">
          <p:sp>
            <p:nvSpPr>
              <p:cNvPr id="5" name="文字方塊 4"/>
              <p:cNvSpPr txBox="1">
                <a:spLocks noRot="1" noChangeAspect="1" noMove="1" noResize="1" noEditPoints="1" noAdjustHandles="1" noChangeArrowheads="1" noChangeShapeType="1" noTextEdit="1"/>
              </p:cNvSpPr>
              <p:nvPr/>
            </p:nvSpPr>
            <p:spPr>
              <a:xfrm>
                <a:off x="1848679" y="1822625"/>
                <a:ext cx="8398566" cy="4232249"/>
              </a:xfrm>
              <a:prstGeom prst="rect">
                <a:avLst/>
              </a:prstGeom>
              <a:blipFill>
                <a:blip r:embed="rId3"/>
                <a:stretch>
                  <a:fillRect l="-1089" t="-1009" r="-1161" b="-432"/>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6912665"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有效股利所得稅</a:t>
            </a:r>
            <a:r>
              <a:rPr lang="zh-TW" altLang="en-US" sz="2400" b="1" dirty="0">
                <a:gradFill>
                  <a:gsLst>
                    <a:gs pos="100000">
                      <a:srgbClr val="6AAABA"/>
                    </a:gs>
                    <a:gs pos="0">
                      <a:srgbClr val="D93339"/>
                    </a:gs>
                  </a:gsLst>
                  <a:lin ang="2700000" scaled="1"/>
                </a:gradFill>
                <a:cs typeface="+mn-ea"/>
                <a:sym typeface="+mn-lt"/>
              </a:rPr>
              <a:t>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The Effective Dividend Tax Rate</a:t>
            </a:r>
            <a:endParaRPr lang="zh-CN" altLang="en-US" sz="1100" dirty="0">
              <a:gradFill>
                <a:gsLst>
                  <a:gs pos="100000">
                    <a:srgbClr val="6AAABA"/>
                  </a:gs>
                  <a:gs pos="0">
                    <a:srgbClr val="D93339"/>
                  </a:gs>
                </a:gsLst>
                <a:lin ang="2700000" scaled="1"/>
              </a:gradFill>
              <a:cs typeface="+mn-ea"/>
              <a:sym typeface="+mn-lt"/>
            </a:endParaRPr>
          </a:p>
        </p:txBody>
      </p:sp>
      <p:sp>
        <p:nvSpPr>
          <p:cNvPr id="6" name="向下箭號 5"/>
          <p:cNvSpPr/>
          <p:nvPr/>
        </p:nvSpPr>
        <p:spPr>
          <a:xfrm>
            <a:off x="5719822" y="4635062"/>
            <a:ext cx="309188" cy="70944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gradFill>
                  <a:gsLst>
                    <a:gs pos="100000">
                      <a:srgbClr val="6AAABA"/>
                    </a:gs>
                    <a:gs pos="0">
                      <a:srgbClr val="D93339"/>
                    </a:gs>
                  </a:gsLst>
                  <a:lin ang="2700000" scaled="1"/>
                </a:gradFill>
                <a:latin typeface="inpin heiti" panose="020F0502020204030204"/>
                <a:cs typeface="+mn-ea"/>
                <a:sym typeface="+mn-lt"/>
              </a:rPr>
              <a:t>3</a:t>
            </a:r>
            <a:r>
              <a:rPr lang="en-US" altLang="zh-CN" sz="2400" dirty="0" smtClean="0">
                <a:gradFill>
                  <a:gsLst>
                    <a:gs pos="100000">
                      <a:srgbClr val="6AAABA"/>
                    </a:gs>
                    <a:gs pos="0">
                      <a:srgbClr val="D93339"/>
                    </a:gs>
                  </a:gsLst>
                  <a:lin ang="2700000" scaled="1"/>
                </a:gradFill>
                <a:latin typeface="inpin heiti" panose="020F0502020204030204"/>
                <a:cs typeface="+mn-ea"/>
                <a:sym typeface="+mn-lt"/>
              </a:rPr>
              <a:t>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9847474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250" fill="hold"/>
                                        <p:tgtEl>
                                          <p:spTgt spid="7"/>
                                        </p:tgtEl>
                                        <p:attrNameLst>
                                          <p:attrName>ppt_x</p:attrName>
                                        </p:attrNameLst>
                                      </p:cBhvr>
                                      <p:tavLst>
                                        <p:tav tm="0">
                                          <p:val>
                                            <p:strVal val="#ppt_x"/>
                                          </p:val>
                                        </p:tav>
                                        <p:tav tm="100000">
                                          <p:val>
                                            <p:strVal val="#ppt_x"/>
                                          </p:val>
                                        </p:tav>
                                      </p:tavLst>
                                    </p:anim>
                                    <p:anim calcmode="lin" valueType="num">
                                      <p:cBhvr additive="base">
                                        <p:cTn id="17"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1848679" y="1822625"/>
                <a:ext cx="8398566" cy="3436005"/>
              </a:xfrm>
              <a:prstGeom prst="rect">
                <a:avLst/>
              </a:prstGeom>
              <a:noFill/>
            </p:spPr>
            <p:txBody>
              <a:bodyPr wrap="square" rtlCol="0">
                <a:spAutoFit/>
              </a:bodyPr>
              <a:lstStyle/>
              <a:p>
                <a:pPr algn="just"/>
                <a:r>
                  <a:rPr lang="zh-TW" altLang="en-US" sz="2400" dirty="0" smtClean="0"/>
                  <a:t>其中，我們定義為有效</a:t>
                </a:r>
                <a:r>
                  <a:rPr lang="zh-TW" altLang="en-US" sz="2400" dirty="0"/>
                  <a:t>股利所得</a:t>
                </a:r>
                <a:r>
                  <a:rPr lang="zh-TW" altLang="en-US" sz="2400" dirty="0" smtClean="0"/>
                  <a:t>稅率</a:t>
                </a:r>
                <a:r>
                  <a:rPr lang="en-US" altLang="zh-TW" sz="2400" dirty="0" smtClean="0"/>
                  <a:t>(effective</a:t>
                </a:r>
                <a:r>
                  <a:rPr lang="zh-TW" altLang="en-US" sz="2400" dirty="0"/>
                  <a:t> </a:t>
                </a:r>
                <a:r>
                  <a:rPr lang="en-US" altLang="zh-TW" sz="2400" dirty="0" smtClean="0"/>
                  <a:t>dividend</a:t>
                </a:r>
                <a:r>
                  <a:rPr lang="zh-TW" altLang="en-US" sz="2400" dirty="0"/>
                  <a:t> </a:t>
                </a:r>
                <a:r>
                  <a:rPr lang="en-US" altLang="zh-TW" sz="2400" dirty="0" smtClean="0"/>
                  <a:t>tax</a:t>
                </a:r>
                <a:r>
                  <a:rPr lang="zh-TW" altLang="en-US" sz="2400" dirty="0"/>
                  <a:t> </a:t>
                </a:r>
                <a:r>
                  <a:rPr lang="en-US" altLang="zh-TW" sz="2400" dirty="0" smtClean="0"/>
                  <a:t>rate):</a:t>
                </a:r>
                <a:endParaRPr lang="en-US" altLang="zh-TW" sz="2800" i="1" dirty="0" smtClean="0">
                  <a:latin typeface="Cambria Math" panose="02040503050406030204" pitchFamily="18" charset="0"/>
                </a:endParaRPr>
              </a:p>
              <a:p>
                <a:pPr algn="ctr"/>
                <a14:m>
                  <m:oMath xmlns:m="http://schemas.openxmlformats.org/officeDocument/2006/math">
                    <m:r>
                      <a:rPr lang="zh-TW" altLang="en-US" sz="4000" i="1">
                        <a:latin typeface="Cambria Math" panose="02040503050406030204" pitchFamily="18" charset="0"/>
                      </a:rPr>
                      <m:t>𝜏</m:t>
                    </m:r>
                    <m:r>
                      <a:rPr lang="en-US" altLang="zh-TW" sz="4000" i="1" baseline="-25000">
                        <a:latin typeface="Cambria Math" panose="02040503050406030204" pitchFamily="18" charset="0"/>
                      </a:rPr>
                      <m:t>𝑑</m:t>
                    </m:r>
                    <m:r>
                      <a:rPr lang="en-US" altLang="zh-TW" sz="4000" i="1" baseline="30000" dirty="0">
                        <a:latin typeface="Cambria Math" panose="02040503050406030204" pitchFamily="18" charset="0"/>
                      </a:rPr>
                      <m:t>∗</m:t>
                    </m:r>
                    <m:r>
                      <a:rPr lang="en-US" altLang="zh-TW" sz="4000" b="0" i="0" baseline="30000" dirty="0" smtClean="0">
                        <a:latin typeface="Cambria Math" panose="02040503050406030204" pitchFamily="18" charset="0"/>
                      </a:rPr>
                      <m:t> </m:t>
                    </m:r>
                  </m:oMath>
                </a14:m>
                <a:r>
                  <a:rPr lang="en-US" altLang="zh-TW" sz="4000" dirty="0" smtClean="0"/>
                  <a:t> = (</a:t>
                </a:r>
                <a14:m>
                  <m:oMath xmlns:m="http://schemas.openxmlformats.org/officeDocument/2006/math">
                    <m:f>
                      <m:fPr>
                        <m:ctrlPr>
                          <a:rPr lang="en-US" altLang="zh-TW" sz="4000" i="1">
                            <a:latin typeface="Cambria Math" panose="02040503050406030204" pitchFamily="18" charset="0"/>
                          </a:rPr>
                        </m:ctrlPr>
                      </m:fPr>
                      <m:num>
                        <m:r>
                          <a:rPr lang="zh-TW" altLang="en-US" sz="4000" i="1">
                            <a:latin typeface="Cambria Math" panose="02040503050406030204" pitchFamily="18" charset="0"/>
                          </a:rPr>
                          <m:t>𝜏</m:t>
                        </m:r>
                        <m:r>
                          <a:rPr lang="en-US" altLang="zh-TW" sz="4000" i="1" baseline="-25000">
                            <a:latin typeface="Cambria Math" panose="02040503050406030204" pitchFamily="18" charset="0"/>
                          </a:rPr>
                          <m:t>𝑑</m:t>
                        </m:r>
                        <m:r>
                          <a:rPr lang="en-US" altLang="zh-TW" sz="4000" i="1">
                            <a:latin typeface="Cambria Math" panose="02040503050406030204" pitchFamily="18" charset="0"/>
                          </a:rPr>
                          <m:t>−</m:t>
                        </m:r>
                        <m:r>
                          <a:rPr lang="zh-TW" altLang="en-US" sz="4000" i="1">
                            <a:latin typeface="Cambria Math" panose="02040503050406030204" pitchFamily="18" charset="0"/>
                          </a:rPr>
                          <m:t>𝜏</m:t>
                        </m:r>
                        <m:r>
                          <a:rPr lang="en-US" altLang="zh-TW" sz="4000" i="1" baseline="-25000">
                            <a:latin typeface="Cambria Math" panose="02040503050406030204" pitchFamily="18" charset="0"/>
                          </a:rPr>
                          <m:t>𝑔</m:t>
                        </m:r>
                      </m:num>
                      <m:den>
                        <m:r>
                          <a:rPr lang="en-US" altLang="zh-TW" sz="4000" i="1">
                            <a:latin typeface="Cambria Math" panose="02040503050406030204" pitchFamily="18" charset="0"/>
                          </a:rPr>
                          <m:t>1−</m:t>
                        </m:r>
                        <m:r>
                          <a:rPr lang="zh-TW" altLang="en-US" sz="4000" i="1">
                            <a:latin typeface="Cambria Math" panose="02040503050406030204" pitchFamily="18" charset="0"/>
                          </a:rPr>
                          <m:t>𝜏</m:t>
                        </m:r>
                        <m:r>
                          <a:rPr lang="en-US" altLang="zh-TW" sz="4000" i="1" baseline="-25000">
                            <a:latin typeface="Cambria Math" panose="02040503050406030204" pitchFamily="18" charset="0"/>
                          </a:rPr>
                          <m:t>𝑔</m:t>
                        </m:r>
                      </m:den>
                    </m:f>
                  </m:oMath>
                </a14:m>
                <a:r>
                  <a:rPr lang="en-US" altLang="zh-TW" sz="4000" dirty="0"/>
                  <a:t>) </a:t>
                </a:r>
              </a:p>
              <a:p>
                <a:pPr algn="just">
                  <a:lnSpc>
                    <a:spcPct val="150000"/>
                  </a:lnSpc>
                </a:pPr>
                <a:endParaRPr lang="en-US" altLang="zh-TW" sz="2400" dirty="0" smtClean="0"/>
              </a:p>
              <a:p>
                <a:pPr algn="just">
                  <a:lnSpc>
                    <a:spcPct val="150000"/>
                  </a:lnSpc>
                </a:pPr>
                <a:r>
                  <a:rPr lang="zh-TW" altLang="en-US" sz="2400" dirty="0" smtClean="0"/>
                  <a:t>有效</a:t>
                </a:r>
                <a:r>
                  <a:rPr lang="zh-TW" altLang="en-US" sz="2400" dirty="0"/>
                  <a:t>股利所得稅率</a:t>
                </a:r>
                <a14:m>
                  <m:oMath xmlns:m="http://schemas.openxmlformats.org/officeDocument/2006/math">
                    <m:r>
                      <a:rPr lang="zh-TW" altLang="en-US" sz="2800" i="1">
                        <a:latin typeface="Cambria Math" panose="02040503050406030204" pitchFamily="18" charset="0"/>
                      </a:rPr>
                      <m:t>𝜏</m:t>
                    </m:r>
                    <m:r>
                      <a:rPr lang="en-US" altLang="zh-TW" sz="2800" i="1" baseline="-25000">
                        <a:latin typeface="Cambria Math" panose="02040503050406030204" pitchFamily="18" charset="0"/>
                      </a:rPr>
                      <m:t>𝑑</m:t>
                    </m:r>
                    <m:r>
                      <a:rPr lang="en-US" altLang="zh-TW" sz="2800" i="1" baseline="30000" dirty="0">
                        <a:latin typeface="Cambria Math" panose="02040503050406030204" pitchFamily="18" charset="0"/>
                      </a:rPr>
                      <m:t>∗</m:t>
                    </m:r>
                    <m:r>
                      <a:rPr lang="en-US" altLang="zh-TW" sz="2800" baseline="30000" dirty="0">
                        <a:latin typeface="Cambria Math" panose="02040503050406030204" pitchFamily="18" charset="0"/>
                      </a:rPr>
                      <m:t> </m:t>
                    </m:r>
                  </m:oMath>
                </a14:m>
                <a:r>
                  <a:rPr lang="zh-TW" altLang="en-US" sz="2400" dirty="0" smtClean="0"/>
                  <a:t>用來衡量，</a:t>
                </a:r>
                <a:r>
                  <a:rPr lang="zh-TW" altLang="en-US" sz="2400" dirty="0" smtClean="0">
                    <a:solidFill>
                      <a:srgbClr val="FF0000"/>
                    </a:solidFill>
                  </a:rPr>
                  <a:t>相較於資本利得，投資人對每一元股利所得而額外支付的稅額</a:t>
                </a:r>
                <a:r>
                  <a:rPr lang="zh-TW" altLang="en-US" sz="2400" dirty="0" smtClean="0"/>
                  <a:t>。</a:t>
                </a:r>
                <a:endParaRPr lang="en-US" altLang="zh-TW" sz="2400" dirty="0" smtClean="0"/>
              </a:p>
            </p:txBody>
          </p:sp>
        </mc:Choice>
        <mc:Fallback xmlns="">
          <p:sp>
            <p:nvSpPr>
              <p:cNvPr id="5" name="文字方塊 4"/>
              <p:cNvSpPr txBox="1">
                <a:spLocks noRot="1" noChangeAspect="1" noMove="1" noResize="1" noEditPoints="1" noAdjustHandles="1" noChangeArrowheads="1" noChangeShapeType="1" noTextEdit="1"/>
              </p:cNvSpPr>
              <p:nvPr/>
            </p:nvSpPr>
            <p:spPr>
              <a:xfrm>
                <a:off x="1848679" y="1822625"/>
                <a:ext cx="8398566" cy="3436005"/>
              </a:xfrm>
              <a:prstGeom prst="rect">
                <a:avLst/>
              </a:prstGeom>
              <a:blipFill>
                <a:blip r:embed="rId3"/>
                <a:stretch>
                  <a:fillRect l="-1089" t="-1596" r="-1161" b="-1241"/>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6912665"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有效股利所得稅</a:t>
            </a:r>
            <a:r>
              <a:rPr lang="zh-TW" altLang="en-US" sz="2400" b="1" dirty="0">
                <a:gradFill>
                  <a:gsLst>
                    <a:gs pos="100000">
                      <a:srgbClr val="6AAABA"/>
                    </a:gs>
                    <a:gs pos="0">
                      <a:srgbClr val="D93339"/>
                    </a:gs>
                  </a:gsLst>
                  <a:lin ang="2700000" scaled="1"/>
                </a:gradFill>
                <a:cs typeface="+mn-ea"/>
                <a:sym typeface="+mn-lt"/>
              </a:rPr>
              <a:t>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The Effective Dividend Tax Rate</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526129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1847020" y="2311356"/>
                <a:ext cx="8398566" cy="4007764"/>
              </a:xfrm>
              <a:prstGeom prst="rect">
                <a:avLst/>
              </a:prstGeom>
              <a:noFill/>
            </p:spPr>
            <p:txBody>
              <a:bodyPr wrap="square" rtlCol="0">
                <a:spAutoFit/>
              </a:bodyPr>
              <a:lstStyle/>
              <a:p>
                <a:pPr algn="just"/>
                <a:r>
                  <a:rPr lang="ja-JP" altLang="en-US" sz="2200" b="1" dirty="0" smtClean="0"/>
                  <a:t>問題</a:t>
                </a:r>
                <a:r>
                  <a:rPr lang="en-US" altLang="ja-JP" sz="2200" b="1" dirty="0" smtClean="0"/>
                  <a:t>	</a:t>
                </a:r>
                <a:r>
                  <a:rPr lang="ja-JP" altLang="en-US" sz="2200" dirty="0" smtClean="0"/>
                  <a:t>考慮</a:t>
                </a:r>
                <a:r>
                  <a:rPr lang="ja-JP" altLang="en-US" sz="2200" dirty="0"/>
                  <a:t>適用美國最高税率級距的個別投資人計畫持有股票</a:t>
                </a:r>
                <a:r>
                  <a:rPr lang="ja-JP" altLang="en-US" sz="2200" dirty="0" smtClean="0"/>
                  <a:t>一年</a:t>
                </a:r>
                <a:r>
                  <a:rPr lang="zh-TW" altLang="en-US" sz="2200" dirty="0" smtClean="0"/>
                  <a:t>，</a:t>
                </a:r>
                <a:r>
                  <a:rPr lang="ja-JP" altLang="en-US" sz="2200" dirty="0" smtClean="0"/>
                  <a:t>此</a:t>
                </a:r>
                <a:r>
                  <a:rPr lang="ja-JP" altLang="en-US" sz="2200" dirty="0"/>
                  <a:t>投資人</a:t>
                </a:r>
                <a:r>
                  <a:rPr lang="ja-JP" altLang="en-US" sz="2200" dirty="0" smtClean="0"/>
                  <a:t>在</a:t>
                </a:r>
                <a:r>
                  <a:rPr lang="en-US" altLang="ja-JP" sz="2200" dirty="0" smtClean="0"/>
                  <a:t>2002</a:t>
                </a:r>
                <a:r>
                  <a:rPr lang="ja-JP" altLang="en-US" sz="2200" dirty="0"/>
                  <a:t>年的有效股利所得税率為何</a:t>
                </a:r>
                <a:r>
                  <a:rPr lang="en-US" altLang="ja-JP" sz="2200" dirty="0"/>
                  <a:t>?</a:t>
                </a:r>
                <a:r>
                  <a:rPr lang="ja-JP" altLang="en-US" sz="2200" dirty="0"/>
                  <a:t>有效股利所得税率在</a:t>
                </a:r>
                <a:r>
                  <a:rPr lang="en-US" altLang="ja-JP" sz="2200" dirty="0"/>
                  <a:t>2003</a:t>
                </a:r>
                <a:r>
                  <a:rPr lang="ja-JP" altLang="en-US" sz="2200" dirty="0"/>
                  <a:t>年如何變動</a:t>
                </a:r>
                <a:r>
                  <a:rPr lang="en-US" altLang="ja-JP" sz="2200" dirty="0"/>
                  <a:t>?(</a:t>
                </a:r>
                <a:r>
                  <a:rPr lang="ja-JP" altLang="en-US" sz="2200" dirty="0"/>
                  <a:t>不</a:t>
                </a:r>
                <a:r>
                  <a:rPr lang="ja-JP" altLang="en-US" sz="2200" dirty="0" smtClean="0"/>
                  <a:t>考慮州</a:t>
                </a:r>
                <a:r>
                  <a:rPr lang="ja-JP" altLang="en-US" sz="2200" dirty="0"/>
                  <a:t>税</a:t>
                </a:r>
                <a:r>
                  <a:rPr lang="en-US" altLang="ja-JP" sz="2200" dirty="0"/>
                  <a:t>)</a:t>
                </a:r>
              </a:p>
              <a:p>
                <a:pPr algn="just"/>
                <a:r>
                  <a:rPr lang="ja-JP" altLang="en-US" sz="2200" b="1" dirty="0" smtClean="0"/>
                  <a:t>解答</a:t>
                </a:r>
                <a:r>
                  <a:rPr lang="en-US" altLang="ja-JP" sz="2200" b="1" dirty="0" smtClean="0"/>
                  <a:t>	</a:t>
                </a:r>
                <a:r>
                  <a:rPr lang="ja-JP" altLang="en-US" sz="2200" dirty="0" smtClean="0"/>
                  <a:t>從</a:t>
                </a:r>
                <a:r>
                  <a:rPr lang="ja-JP" altLang="en-US" sz="2200" dirty="0"/>
                  <a:t>表</a:t>
                </a:r>
                <a:r>
                  <a:rPr lang="en-US" altLang="ja-JP" sz="2200" dirty="0" smtClean="0"/>
                  <a:t>17.2</a:t>
                </a:r>
                <a:r>
                  <a:rPr lang="ja-JP" altLang="en-US" sz="2200" dirty="0" smtClean="0"/>
                  <a:t>可知</a:t>
                </a:r>
                <a:r>
                  <a:rPr lang="zh-TW" altLang="en-US" sz="2200" dirty="0" smtClean="0"/>
                  <a:t>，</a:t>
                </a:r>
                <a:r>
                  <a:rPr lang="ja-JP" altLang="en-US" sz="2200" dirty="0" smtClean="0"/>
                  <a:t>在</a:t>
                </a:r>
                <a:r>
                  <a:rPr lang="en-US" altLang="ja-JP" sz="2200" dirty="0"/>
                  <a:t>2002</a:t>
                </a:r>
                <a:r>
                  <a:rPr lang="ja-JP" altLang="en-US" sz="2200" dirty="0"/>
                  <a:t>年</a:t>
                </a:r>
                <a:r>
                  <a:rPr lang="ja-JP" altLang="en-US" sz="2200" dirty="0" smtClean="0"/>
                  <a:t>的</a:t>
                </a:r>
                <a14:m>
                  <m:oMath xmlns:m="http://schemas.openxmlformats.org/officeDocument/2006/math">
                    <m:r>
                      <a:rPr lang="zh-TW" altLang="en-US" sz="2200" i="1">
                        <a:latin typeface="Cambria Math" panose="02040503050406030204" pitchFamily="18" charset="0"/>
                      </a:rPr>
                      <m:t>𝜏</m:t>
                    </m:r>
                    <m:r>
                      <a:rPr lang="en-US" altLang="zh-TW" sz="2200" i="1" baseline="-25000">
                        <a:latin typeface="Cambria Math" panose="02040503050406030204" pitchFamily="18" charset="0"/>
                      </a:rPr>
                      <m:t>𝑑</m:t>
                    </m:r>
                  </m:oMath>
                </a14:m>
                <a:r>
                  <a:rPr lang="en-US" altLang="ja-JP" sz="2200" dirty="0" smtClean="0"/>
                  <a:t>=39</a:t>
                </a:r>
                <a:r>
                  <a:rPr lang="en-US" altLang="ja-JP" sz="2200" dirty="0"/>
                  <a:t>%</a:t>
                </a:r>
                <a:r>
                  <a:rPr lang="ja-JP" altLang="en-US" sz="2200" dirty="0"/>
                  <a:t>且</a:t>
                </a:r>
                <a14:m>
                  <m:oMath xmlns:m="http://schemas.openxmlformats.org/officeDocument/2006/math">
                    <m:r>
                      <a:rPr lang="zh-TW" altLang="en-US" sz="2200" i="1">
                        <a:latin typeface="Cambria Math" panose="02040503050406030204" pitchFamily="18" charset="0"/>
                      </a:rPr>
                      <m:t>𝜏</m:t>
                    </m:r>
                    <m:r>
                      <a:rPr lang="en-US" altLang="zh-TW" sz="2200" i="1" baseline="-25000">
                        <a:latin typeface="Cambria Math" panose="02040503050406030204" pitchFamily="18" charset="0"/>
                      </a:rPr>
                      <m:t>𝑔</m:t>
                    </m:r>
                    <m:r>
                      <a:rPr lang="en-US" altLang="zh-TW" sz="2200" i="1" baseline="-25000">
                        <a:latin typeface="Cambria Math" panose="02040503050406030204" pitchFamily="18" charset="0"/>
                      </a:rPr>
                      <m:t> </m:t>
                    </m:r>
                  </m:oMath>
                </a14:m>
                <a:r>
                  <a:rPr lang="en-US" altLang="ja-JP" sz="2200" dirty="0"/>
                  <a:t>=20</a:t>
                </a:r>
                <a:r>
                  <a:rPr lang="en-US" altLang="ja-JP" sz="2200" dirty="0" smtClean="0"/>
                  <a:t>%</a:t>
                </a:r>
                <a:r>
                  <a:rPr lang="zh-TW" altLang="en-US" sz="2200" dirty="0" smtClean="0"/>
                  <a:t>，</a:t>
                </a:r>
                <a:r>
                  <a:rPr lang="ja-JP" altLang="en-US" sz="2200" dirty="0" smtClean="0"/>
                  <a:t>所以</a:t>
                </a:r>
                <a:endParaRPr lang="en-US" altLang="ja-JP" sz="2200" dirty="0" smtClean="0"/>
              </a:p>
              <a:p>
                <a:pPr algn="ctr">
                  <a:spcBef>
                    <a:spcPts val="1200"/>
                  </a:spcBef>
                  <a:spcAft>
                    <a:spcPts val="1200"/>
                  </a:spcAft>
                </a:pPr>
                <a14:m>
                  <m:oMath xmlns:m="http://schemas.openxmlformats.org/officeDocument/2006/math">
                    <m:r>
                      <a:rPr lang="zh-TW" altLang="en-US" sz="2800" i="1">
                        <a:latin typeface="Cambria Math" panose="02040503050406030204" pitchFamily="18" charset="0"/>
                      </a:rPr>
                      <m:t>𝜏</m:t>
                    </m:r>
                    <m:r>
                      <a:rPr lang="en-US" altLang="zh-TW" sz="2800" i="1" baseline="-25000">
                        <a:latin typeface="Cambria Math" panose="02040503050406030204" pitchFamily="18" charset="0"/>
                      </a:rPr>
                      <m:t>𝑑</m:t>
                    </m:r>
                    <m:r>
                      <a:rPr lang="en-US" altLang="zh-TW" sz="2800" i="1" baseline="30000" dirty="0">
                        <a:latin typeface="Cambria Math" panose="02040503050406030204" pitchFamily="18" charset="0"/>
                      </a:rPr>
                      <m:t>∗</m:t>
                    </m:r>
                    <m:r>
                      <a:rPr lang="en-US" altLang="zh-TW" sz="2800" baseline="30000" dirty="0">
                        <a:latin typeface="Cambria Math" panose="02040503050406030204" pitchFamily="18" charset="0"/>
                      </a:rPr>
                      <m:t> </m:t>
                    </m:r>
                  </m:oMath>
                </a14:m>
                <a:r>
                  <a:rPr lang="en-US" altLang="ja-JP" sz="2800" dirty="0" smtClean="0"/>
                  <a:t> </a:t>
                </a:r>
                <a:r>
                  <a:rPr lang="en-US" altLang="ja-JP" sz="2400" dirty="0" smtClean="0"/>
                  <a:t>= </a:t>
                </a:r>
                <a14:m>
                  <m:oMath xmlns:m="http://schemas.openxmlformats.org/officeDocument/2006/math">
                    <m:f>
                      <m:fPr>
                        <m:ctrlPr>
                          <a:rPr lang="en-US" altLang="ja-JP" sz="2400" i="1" dirty="0" smtClean="0">
                            <a:latin typeface="Cambria Math" panose="02040503050406030204" pitchFamily="18" charset="0"/>
                          </a:rPr>
                        </m:ctrlPr>
                      </m:fPr>
                      <m:num>
                        <m:r>
                          <m:rPr>
                            <m:nor/>
                          </m:rPr>
                          <a:rPr lang="en-US" altLang="ja-JP" sz="2400" dirty="0"/>
                          <m:t>0.39 − 0.20</m:t>
                        </m:r>
                      </m:num>
                      <m:den>
                        <m:r>
                          <m:rPr>
                            <m:nor/>
                          </m:rPr>
                          <a:rPr lang="en-US" altLang="ja-JP" sz="2400" dirty="0"/>
                          <m:t>1 − 0.20 </m:t>
                        </m:r>
                      </m:den>
                    </m:f>
                  </m:oMath>
                </a14:m>
                <a:r>
                  <a:rPr lang="en-US" altLang="ja-JP" sz="2400" dirty="0" smtClean="0"/>
                  <a:t> = 23.75%		</a:t>
                </a:r>
                <a:endParaRPr lang="en-US" altLang="ja-JP" sz="2400" dirty="0"/>
              </a:p>
              <a:p>
                <a:pPr algn="just"/>
                <a:r>
                  <a:rPr lang="ja-JP" altLang="en-US" sz="2200" dirty="0" smtClean="0"/>
                  <a:t>這</a:t>
                </a:r>
                <a:r>
                  <a:rPr lang="ja-JP" altLang="en-US" sz="2200" dirty="0"/>
                  <a:t>指出股利所得存在明顯的租稅</a:t>
                </a:r>
                <a:r>
                  <a:rPr lang="ja-JP" altLang="en-US" sz="2200" dirty="0" smtClean="0"/>
                  <a:t>負</a:t>
                </a:r>
                <a:r>
                  <a:rPr lang="zh-TW" altLang="en-US" sz="2200" dirty="0"/>
                  <a:t>擔</a:t>
                </a:r>
                <a:r>
                  <a:rPr lang="en-US" altLang="ja-JP" sz="2200" dirty="0" smtClean="0"/>
                  <a:t>:</a:t>
                </a:r>
                <a:r>
                  <a:rPr lang="ja-JP" altLang="en-US" sz="2200" dirty="0"/>
                  <a:t>每</a:t>
                </a:r>
                <a:r>
                  <a:rPr lang="en-US" altLang="ja-JP" sz="2200" dirty="0"/>
                  <a:t>1</a:t>
                </a:r>
                <a:r>
                  <a:rPr lang="ja-JP" altLang="en-US" sz="2200" dirty="0"/>
                  <a:t>美元的現金股利僅價值</a:t>
                </a:r>
                <a:r>
                  <a:rPr lang="en-US" altLang="ja-JP" sz="2200" dirty="0" smtClean="0"/>
                  <a:t>0.7625</a:t>
                </a:r>
                <a:r>
                  <a:rPr lang="ja-JP" altLang="en-US" sz="2200" dirty="0"/>
                  <a:t>美元的</a:t>
                </a:r>
                <a:r>
                  <a:rPr lang="ja-JP" altLang="en-US" sz="2200" dirty="0" smtClean="0"/>
                  <a:t>資本利得</a:t>
                </a:r>
                <a:r>
                  <a:rPr lang="zh-TW" altLang="en-US" sz="2200" dirty="0" smtClean="0"/>
                  <a:t>。</a:t>
                </a:r>
                <a:r>
                  <a:rPr lang="ja-JP" altLang="en-US" sz="2200" dirty="0" smtClean="0"/>
                  <a:t>但</a:t>
                </a:r>
                <a:r>
                  <a:rPr lang="ja-JP" altLang="en-US" sz="2200" dirty="0"/>
                  <a:t>在</a:t>
                </a:r>
                <a:r>
                  <a:rPr lang="en-US" altLang="ja-JP" sz="2200" dirty="0"/>
                  <a:t>2003</a:t>
                </a:r>
                <a:r>
                  <a:rPr lang="ja-JP" altLang="en-US" sz="2200" dirty="0"/>
                  <a:t>年稅率降低</a:t>
                </a:r>
                <a:r>
                  <a:rPr lang="ja-JP" altLang="en-US" sz="2200" dirty="0" smtClean="0"/>
                  <a:t>後</a:t>
                </a:r>
                <a:r>
                  <a:rPr lang="zh-TW" altLang="en-US" sz="2200" dirty="0" smtClean="0"/>
                  <a:t>，</a:t>
                </a:r>
                <a14:m>
                  <m:oMath xmlns:m="http://schemas.openxmlformats.org/officeDocument/2006/math">
                    <m:r>
                      <a:rPr lang="zh-TW" altLang="en-US" sz="2200" i="1">
                        <a:latin typeface="Cambria Math" panose="02040503050406030204" pitchFamily="18" charset="0"/>
                      </a:rPr>
                      <m:t>𝜏</m:t>
                    </m:r>
                    <m:r>
                      <a:rPr lang="en-US" altLang="zh-TW" sz="2200" i="1" baseline="-25000">
                        <a:latin typeface="Cambria Math" panose="02040503050406030204" pitchFamily="18" charset="0"/>
                      </a:rPr>
                      <m:t>𝑑</m:t>
                    </m:r>
                  </m:oMath>
                </a14:m>
                <a:r>
                  <a:rPr lang="en-US" altLang="ja-JP" sz="2200" dirty="0" smtClean="0"/>
                  <a:t>=15%</a:t>
                </a:r>
                <a:r>
                  <a:rPr lang="ja-JP" altLang="en-US" sz="2200" dirty="0"/>
                  <a:t>且</a:t>
                </a:r>
                <a14:m>
                  <m:oMath xmlns:m="http://schemas.openxmlformats.org/officeDocument/2006/math">
                    <m:r>
                      <a:rPr lang="zh-TW" altLang="en-US" sz="2200" i="1">
                        <a:latin typeface="Cambria Math" panose="02040503050406030204" pitchFamily="18" charset="0"/>
                      </a:rPr>
                      <m:t>𝜏</m:t>
                    </m:r>
                    <m:r>
                      <a:rPr lang="en-US" altLang="zh-TW" sz="2200" i="1" baseline="-25000">
                        <a:latin typeface="Cambria Math" panose="02040503050406030204" pitchFamily="18" charset="0"/>
                      </a:rPr>
                      <m:t>𝑔</m:t>
                    </m:r>
                    <m:r>
                      <a:rPr lang="en-US" altLang="zh-TW" sz="2200" i="1" baseline="-25000">
                        <a:latin typeface="Cambria Math" panose="02040503050406030204" pitchFamily="18" charset="0"/>
                      </a:rPr>
                      <m:t> </m:t>
                    </m:r>
                  </m:oMath>
                </a14:m>
                <a:r>
                  <a:rPr lang="en-US" altLang="ja-JP" sz="2200" dirty="0" smtClean="0"/>
                  <a:t>=15%</a:t>
                </a:r>
                <a:r>
                  <a:rPr lang="zh-TW" altLang="en-US" sz="2200" dirty="0" smtClean="0"/>
                  <a:t>，</a:t>
                </a:r>
                <a:r>
                  <a:rPr lang="ja-JP" altLang="en-US" sz="2200" dirty="0" smtClean="0"/>
                  <a:t>則</a:t>
                </a:r>
                <a:r>
                  <a:rPr lang="en-US" altLang="ja-JP" sz="2200" dirty="0"/>
                  <a:t>:</a:t>
                </a:r>
              </a:p>
              <a:p>
                <a:pPr algn="ctr">
                  <a:spcBef>
                    <a:spcPts val="600"/>
                  </a:spcBef>
                  <a:spcAft>
                    <a:spcPts val="600"/>
                  </a:spcAft>
                </a:pPr>
                <a14:m>
                  <m:oMath xmlns:m="http://schemas.openxmlformats.org/officeDocument/2006/math">
                    <m:r>
                      <a:rPr lang="zh-TW" altLang="en-US" sz="2800" i="1">
                        <a:latin typeface="Cambria Math" panose="02040503050406030204" pitchFamily="18" charset="0"/>
                      </a:rPr>
                      <m:t>𝜏</m:t>
                    </m:r>
                    <m:r>
                      <a:rPr lang="en-US" altLang="zh-TW" sz="2800" i="1" baseline="-25000">
                        <a:latin typeface="Cambria Math" panose="02040503050406030204" pitchFamily="18" charset="0"/>
                      </a:rPr>
                      <m:t>𝑑</m:t>
                    </m:r>
                    <m:r>
                      <a:rPr lang="en-US" altLang="zh-TW" sz="2800" i="1" baseline="30000" dirty="0">
                        <a:latin typeface="Cambria Math" panose="02040503050406030204" pitchFamily="18" charset="0"/>
                      </a:rPr>
                      <m:t>∗</m:t>
                    </m:r>
                    <m:r>
                      <a:rPr lang="en-US" altLang="zh-TW" sz="2800" baseline="30000" dirty="0">
                        <a:latin typeface="Cambria Math" panose="02040503050406030204" pitchFamily="18" charset="0"/>
                      </a:rPr>
                      <m:t> </m:t>
                    </m:r>
                  </m:oMath>
                </a14:m>
                <a:r>
                  <a:rPr lang="en-US" altLang="ja-JP" sz="2800" dirty="0"/>
                  <a:t> </a:t>
                </a:r>
                <a:r>
                  <a:rPr lang="en-US" altLang="ja-JP" sz="2400" dirty="0"/>
                  <a:t>= </a:t>
                </a:r>
                <a14:m>
                  <m:oMath xmlns:m="http://schemas.openxmlformats.org/officeDocument/2006/math">
                    <m:f>
                      <m:fPr>
                        <m:ctrlPr>
                          <a:rPr lang="en-US" altLang="ja-JP" sz="2400" i="1" dirty="0">
                            <a:latin typeface="Cambria Math" panose="02040503050406030204" pitchFamily="18" charset="0"/>
                          </a:rPr>
                        </m:ctrlPr>
                      </m:fPr>
                      <m:num>
                        <m:r>
                          <m:rPr>
                            <m:nor/>
                          </m:rPr>
                          <a:rPr lang="en-US" altLang="ja-JP" sz="2400" dirty="0"/>
                          <m:t>0.</m:t>
                        </m:r>
                        <m:r>
                          <m:rPr>
                            <m:nor/>
                          </m:rPr>
                          <a:rPr lang="en-US" altLang="ja-JP" sz="2400" b="0" i="0" dirty="0" smtClean="0"/>
                          <m:t>15</m:t>
                        </m:r>
                        <m:r>
                          <m:rPr>
                            <m:nor/>
                          </m:rPr>
                          <a:rPr lang="en-US" altLang="ja-JP" sz="2400" dirty="0"/>
                          <m:t> −0.15</m:t>
                        </m:r>
                      </m:num>
                      <m:den>
                        <m:r>
                          <m:rPr>
                            <m:nor/>
                          </m:rPr>
                          <a:rPr lang="en-US" altLang="ja-JP" sz="2400" dirty="0"/>
                          <m:t>1 − 0.</m:t>
                        </m:r>
                        <m:r>
                          <m:rPr>
                            <m:nor/>
                          </m:rPr>
                          <a:rPr lang="en-US" altLang="ja-JP" sz="2400" b="0" i="0" dirty="0" smtClean="0"/>
                          <m:t>15</m:t>
                        </m:r>
                        <m:r>
                          <m:rPr>
                            <m:nor/>
                          </m:rPr>
                          <a:rPr lang="en-US" altLang="ja-JP" sz="2400" dirty="0"/>
                          <m:t> </m:t>
                        </m:r>
                      </m:den>
                    </m:f>
                  </m:oMath>
                </a14:m>
                <a:r>
                  <a:rPr lang="en-US" altLang="ja-JP" sz="2400" dirty="0"/>
                  <a:t> = 0</a:t>
                </a:r>
                <a:r>
                  <a:rPr lang="en-US" altLang="ja-JP" sz="2400" dirty="0" smtClean="0"/>
                  <a:t>%	</a:t>
                </a:r>
                <a:r>
                  <a:rPr lang="en-US" altLang="ja-JP" sz="2400" dirty="0" smtClean="0">
                    <a:sym typeface="Wingdings" panose="05000000000000000000" pitchFamily="2" charset="2"/>
                  </a:rPr>
                  <a:t>	</a:t>
                </a:r>
                <a:endParaRPr lang="en-US" altLang="ja-JP"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847020" y="2311356"/>
                <a:ext cx="8398566" cy="4007764"/>
              </a:xfrm>
              <a:prstGeom prst="rect">
                <a:avLst/>
              </a:prstGeom>
              <a:blipFill>
                <a:blip r:embed="rId3"/>
                <a:stretch>
                  <a:fillRect l="-943" t="-1216" r="-4282" b="-456"/>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6912665" cy="769441"/>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有效股利所得稅</a:t>
            </a:r>
            <a:r>
              <a:rPr lang="zh-TW" altLang="en-US" sz="2400" b="1" dirty="0">
                <a:gradFill>
                  <a:gsLst>
                    <a:gs pos="100000">
                      <a:srgbClr val="6AAABA"/>
                    </a:gs>
                    <a:gs pos="0">
                      <a:srgbClr val="D93339"/>
                    </a:gs>
                  </a:gsLst>
                  <a:lin ang="2700000" scaled="1"/>
                </a:gradFill>
                <a:cs typeface="+mn-ea"/>
                <a:sym typeface="+mn-lt"/>
              </a:rPr>
              <a:t>率</a:t>
            </a:r>
            <a:endParaRPr lang="en-US" altLang="zh-TW" sz="2400" b="1" dirty="0" smtClean="0">
              <a:gradFill>
                <a:gsLst>
                  <a:gs pos="100000">
                    <a:srgbClr val="6AAABA"/>
                  </a:gs>
                  <a:gs pos="0">
                    <a:srgbClr val="D93339"/>
                  </a:gs>
                </a:gsLst>
                <a:lin ang="2700000" scaled="1"/>
              </a:gradFill>
              <a:cs typeface="+mn-ea"/>
              <a:sym typeface="+mn-lt"/>
            </a:endParaRPr>
          </a:p>
          <a:p>
            <a:r>
              <a:rPr lang="en-US" altLang="zh-TW" sz="2000" b="1" dirty="0" smtClean="0">
                <a:gradFill>
                  <a:gsLst>
                    <a:gs pos="100000">
                      <a:srgbClr val="6AAABA"/>
                    </a:gs>
                    <a:gs pos="0">
                      <a:srgbClr val="D93339"/>
                    </a:gs>
                  </a:gsLst>
                  <a:lin ang="2700000" scaled="1"/>
                </a:gradFill>
                <a:cs typeface="+mn-ea"/>
                <a:sym typeface="+mn-lt"/>
              </a:rPr>
              <a:t>The Effective Dividend Tax Rate</a:t>
            </a:r>
            <a:endParaRPr lang="zh-CN" altLang="en-US" sz="1100" dirty="0">
              <a:gradFill>
                <a:gsLst>
                  <a:gs pos="100000">
                    <a:srgbClr val="6AAABA"/>
                  </a:gs>
                  <a:gs pos="0">
                    <a:srgbClr val="D93339"/>
                  </a:gs>
                </a:gsLst>
                <a:lin ang="2700000" scaled="1"/>
              </a:gradFill>
              <a:cs typeface="+mn-ea"/>
              <a:sym typeface="+mn-lt"/>
            </a:endParaRPr>
          </a:p>
        </p:txBody>
      </p:sp>
      <p:graphicFrame>
        <p:nvGraphicFramePr>
          <p:cNvPr id="2" name="表格 1"/>
          <p:cNvGraphicFramePr>
            <a:graphicFrameLocks noGrp="1"/>
          </p:cNvGraphicFramePr>
          <p:nvPr>
            <p:extLst/>
          </p:nvPr>
        </p:nvGraphicFramePr>
        <p:xfrm>
          <a:off x="1847020" y="1810791"/>
          <a:ext cx="8128000" cy="457200"/>
        </p:xfrm>
        <a:graphic>
          <a:graphicData uri="http://schemas.openxmlformats.org/drawingml/2006/table">
            <a:tbl>
              <a:tblPr firstRow="1" bandRow="1">
                <a:tableStyleId>{9D7B26C5-4107-4FEC-AEDC-1716B250A1EF}</a:tableStyleId>
              </a:tblPr>
              <a:tblGrid>
                <a:gridCol w="8128000">
                  <a:extLst>
                    <a:ext uri="{9D8B030D-6E8A-4147-A177-3AD203B41FA5}">
                      <a16:colId xmlns:a16="http://schemas.microsoft.com/office/drawing/2014/main" val="531875817"/>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2400" dirty="0" smtClean="0"/>
                        <a:t>範例</a:t>
                      </a:r>
                      <a:r>
                        <a:rPr lang="en-US" altLang="ja-JP" sz="2400" dirty="0" smtClean="0"/>
                        <a:t>15.3</a:t>
                      </a:r>
                      <a:r>
                        <a:rPr lang="ja-JP" altLang="en-US" sz="2400" dirty="0" smtClean="0"/>
                        <a:t>有效股利所得税率的改變</a:t>
                      </a:r>
                    </a:p>
                  </a:txBody>
                  <a:tcPr/>
                </a:tc>
                <a:extLst>
                  <a:ext uri="{0D108BD9-81ED-4DB2-BD59-A6C34878D82A}">
                    <a16:rowId xmlns:a16="http://schemas.microsoft.com/office/drawing/2014/main" val="1650279226"/>
                  </a:ext>
                </a:extLst>
              </a:tr>
            </a:tbl>
          </a:graphicData>
        </a:graphic>
      </p:graphicFrame>
      <p:sp>
        <p:nvSpPr>
          <p:cNvPr id="4" name="文字方塊 3"/>
          <p:cNvSpPr txBox="1"/>
          <p:nvPr/>
        </p:nvSpPr>
        <p:spPr>
          <a:xfrm>
            <a:off x="8339959" y="5439104"/>
            <a:ext cx="2617076" cy="1200329"/>
          </a:xfrm>
          <a:prstGeom prst="rect">
            <a:avLst/>
          </a:prstGeom>
          <a:noFill/>
        </p:spPr>
        <p:txBody>
          <a:bodyPr wrap="square" rtlCol="0">
            <a:spAutoFit/>
          </a:bodyPr>
          <a:lstStyle/>
          <a:p>
            <a:r>
              <a:rPr lang="zh-TW" altLang="en-US" dirty="0" smtClean="0"/>
              <a:t>所以，</a:t>
            </a:r>
            <a:r>
              <a:rPr lang="en-US" altLang="zh-TW" dirty="0" smtClean="0"/>
              <a:t>2003</a:t>
            </a:r>
            <a:r>
              <a:rPr lang="zh-TW" altLang="en-US" dirty="0"/>
              <a:t>年稅率的降低可</a:t>
            </a:r>
            <a:r>
              <a:rPr lang="zh-TW" altLang="en-US" dirty="0">
                <a:solidFill>
                  <a:srgbClr val="FF0000"/>
                </a:solidFill>
              </a:rPr>
              <a:t>消除持有期間一年的</a:t>
            </a:r>
            <a:r>
              <a:rPr lang="zh-TW" altLang="en-US" dirty="0" smtClean="0">
                <a:solidFill>
                  <a:srgbClr val="FF0000"/>
                </a:solidFill>
              </a:rPr>
              <a:t>投資人，對</a:t>
            </a:r>
            <a:r>
              <a:rPr lang="zh-TW" altLang="en-US" dirty="0">
                <a:solidFill>
                  <a:srgbClr val="FF0000"/>
                </a:solidFill>
              </a:rPr>
              <a:t>股利所得的租稅負擔</a:t>
            </a:r>
            <a:r>
              <a:rPr lang="zh-TW" altLang="en-US" dirty="0" smtClean="0">
                <a:solidFill>
                  <a:srgbClr val="FF0000"/>
                </a:solidFill>
              </a:rPr>
              <a:t>。</a:t>
            </a:r>
            <a:endParaRPr lang="en-US" altLang="ja-JP" dirty="0">
              <a:solidFill>
                <a:srgbClr val="FF0000"/>
              </a:solidFill>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5465111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250" fill="hold"/>
                                        <p:tgtEl>
                                          <p:spTgt spid="7"/>
                                        </p:tgtEl>
                                        <p:attrNameLst>
                                          <p:attrName>ppt_x</p:attrName>
                                        </p:attrNameLst>
                                      </p:cBhvr>
                                      <p:tavLst>
                                        <p:tav tm="0">
                                          <p:val>
                                            <p:strVal val="#ppt_x"/>
                                          </p:val>
                                        </p:tav>
                                        <p:tav tm="100000">
                                          <p:val>
                                            <p:strVal val="#ppt_x"/>
                                          </p:val>
                                        </p:tav>
                                      </p:tavLst>
                                    </p:anim>
                                    <p:anim calcmode="lin" valueType="num">
                                      <p:cBhvr additive="base">
                                        <p:cTn id="17"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1848679" y="1822625"/>
                <a:ext cx="8398566" cy="4247317"/>
              </a:xfrm>
              <a:prstGeom prst="rect">
                <a:avLst/>
              </a:prstGeom>
              <a:noFill/>
            </p:spPr>
            <p:txBody>
              <a:bodyPr wrap="square" rtlCol="0">
                <a:spAutoFit/>
              </a:bodyPr>
              <a:lstStyle/>
              <a:p>
                <a:pPr algn="just"/>
                <a:r>
                  <a:rPr lang="zh-TW" altLang="en-US" sz="2400" dirty="0"/>
                  <a:t>投資人的有效股利所得利率</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r>
                      <a:rPr lang="en-US" altLang="zh-TW" sz="2400" i="1" baseline="30000" dirty="0">
                        <a:latin typeface="Cambria Math" panose="02040503050406030204" pitchFamily="18" charset="0"/>
                      </a:rPr>
                      <m:t>∗</m:t>
                    </m:r>
                  </m:oMath>
                </a14:m>
                <a:r>
                  <a:rPr lang="zh-TW" altLang="en-US" sz="2400" dirty="0"/>
                  <a:t>取決於其面對的股利</a:t>
                </a:r>
                <a:r>
                  <a:rPr lang="zh-TW" altLang="en-US" sz="2400" dirty="0" smtClean="0"/>
                  <a:t>所得稅率</a:t>
                </a:r>
                <a:r>
                  <a:rPr lang="zh-TW" altLang="en-US" sz="2400" dirty="0"/>
                  <a:t>與資本利得</a:t>
                </a:r>
                <a:r>
                  <a:rPr lang="zh-TW" altLang="en-US" sz="2400" dirty="0" smtClean="0"/>
                  <a:t>稅率。由於</a:t>
                </a:r>
                <a:r>
                  <a:rPr lang="zh-TW" altLang="en-US" sz="2400" dirty="0"/>
                  <a:t>各種</a:t>
                </a:r>
                <a:r>
                  <a:rPr lang="zh-TW" altLang="en-US" sz="2400" dirty="0" smtClean="0"/>
                  <a:t>原因，不同</a:t>
                </a:r>
                <a:r>
                  <a:rPr lang="zh-TW" altLang="en-US" sz="2400" dirty="0"/>
                  <a:t>投資者的利率不同</a:t>
                </a:r>
                <a:r>
                  <a:rPr lang="zh-TW" altLang="en-US" sz="2400" dirty="0" smtClean="0"/>
                  <a:t>。</a:t>
                </a:r>
                <a:endParaRPr lang="en-US" altLang="zh-TW" sz="2400" dirty="0" smtClean="0"/>
              </a:p>
              <a:p>
                <a:pPr algn="just">
                  <a:spcBef>
                    <a:spcPts val="1800"/>
                  </a:spcBef>
                </a:pPr>
                <a:r>
                  <a:rPr lang="zh-TW" altLang="en-US" sz="2400" b="1" dirty="0" smtClean="0"/>
                  <a:t>所得水準</a:t>
                </a:r>
                <a:r>
                  <a:rPr lang="zh-TW" altLang="en-US" sz="2400" dirty="0" smtClean="0"/>
                  <a:t>：</a:t>
                </a:r>
                <a:endParaRPr lang="en-US" altLang="zh-TW" sz="2400" dirty="0" smtClean="0"/>
              </a:p>
              <a:p>
                <a:pPr algn="just"/>
                <a:r>
                  <a:rPr lang="zh-TW" altLang="en-US" sz="2400" dirty="0" smtClean="0"/>
                  <a:t>不同所得水準的投資人分屬不同稅率級距且面對不同稅率。</a:t>
                </a:r>
                <a:endParaRPr lang="en-US" altLang="zh-TW" sz="2400" dirty="0" smtClean="0"/>
              </a:p>
              <a:p>
                <a:pPr algn="just">
                  <a:spcBef>
                    <a:spcPts val="1800"/>
                  </a:spcBef>
                </a:pPr>
                <a:r>
                  <a:rPr lang="zh-TW" altLang="en-US" sz="2400" b="1" dirty="0"/>
                  <a:t>投資</a:t>
                </a:r>
                <a:r>
                  <a:rPr lang="zh-TW" altLang="en-US" sz="2400" b="1" dirty="0" smtClean="0"/>
                  <a:t>年限</a:t>
                </a:r>
                <a:r>
                  <a:rPr lang="zh-TW" altLang="en-US" sz="2400" dirty="0" smtClean="0"/>
                  <a:t>：</a:t>
                </a:r>
                <a:endParaRPr lang="en-US" altLang="zh-TW" sz="2400" dirty="0" smtClean="0"/>
              </a:p>
              <a:p>
                <a:pPr algn="just"/>
                <a:r>
                  <a:rPr lang="zh-TW" altLang="en-US" sz="2400" dirty="0" smtClean="0"/>
                  <a:t>持有</a:t>
                </a:r>
                <a:r>
                  <a:rPr lang="zh-TW" altLang="en-US" sz="2400" dirty="0"/>
                  <a:t>期間</a:t>
                </a:r>
                <a:r>
                  <a:rPr lang="zh-TW" altLang="en-US" sz="2400" u="sng" dirty="0"/>
                  <a:t>低於一年的股票資本利</a:t>
                </a:r>
                <a:r>
                  <a:rPr lang="zh-TW" altLang="en-US" sz="2400" u="sng" dirty="0" smtClean="0"/>
                  <a:t>得</a:t>
                </a:r>
                <a:r>
                  <a:rPr lang="zh-TW" altLang="en-US" sz="2400" dirty="0"/>
                  <a:t>與</a:t>
                </a:r>
                <a:r>
                  <a:rPr lang="zh-TW" altLang="en-US" sz="2400" dirty="0" smtClean="0"/>
                  <a:t>持有</a:t>
                </a:r>
                <a:r>
                  <a:rPr lang="zh-TW" altLang="en-US" sz="2400" dirty="0"/>
                  <a:t>期間</a:t>
                </a:r>
                <a:r>
                  <a:rPr lang="zh-TW" altLang="en-US" sz="2400" u="sng" dirty="0"/>
                  <a:t>低於六十一天的</a:t>
                </a:r>
                <a:r>
                  <a:rPr lang="zh-TW" altLang="en-US" sz="2400" u="sng" dirty="0" smtClean="0"/>
                  <a:t>股票股利所得</a:t>
                </a:r>
                <a:r>
                  <a:rPr lang="zh-TW" altLang="en-US" sz="2400" dirty="0" smtClean="0"/>
                  <a:t>，皆會</a:t>
                </a:r>
                <a:r>
                  <a:rPr lang="zh-TW" altLang="en-US" sz="2400" dirty="0"/>
                  <a:t>被課以較高的一般所得税</a:t>
                </a:r>
                <a:r>
                  <a:rPr lang="zh-TW" altLang="en-US" sz="2400" dirty="0" smtClean="0"/>
                  <a:t>率。長期</a:t>
                </a:r>
                <a:r>
                  <a:rPr lang="zh-TW" altLang="en-US" sz="2400" dirty="0"/>
                  <a:t>投資的投資人可以延後</a:t>
                </a:r>
                <a:r>
                  <a:rPr lang="zh-TW" altLang="en-US" sz="2400" dirty="0" smtClean="0"/>
                  <a:t>資本利</a:t>
                </a:r>
                <a:r>
                  <a:rPr lang="zh-TW" altLang="en-US" sz="2400" dirty="0"/>
                  <a:t>得稅的繳付</a:t>
                </a:r>
                <a:r>
                  <a:rPr lang="en-US" altLang="zh-TW" sz="2400" dirty="0"/>
                  <a:t>(</a:t>
                </a:r>
                <a:r>
                  <a:rPr lang="zh-TW" altLang="en-US" sz="2400" dirty="0"/>
                  <a:t>進而降低其有效資本利得稅率</a:t>
                </a:r>
                <a:r>
                  <a:rPr lang="en-US" altLang="zh-TW" sz="2400" dirty="0"/>
                  <a:t>)</a:t>
                </a:r>
                <a:r>
                  <a:rPr lang="zh-TW" altLang="en-US" sz="2400" dirty="0"/>
                  <a:t>。</a:t>
                </a:r>
                <a:r>
                  <a:rPr lang="zh-TW" altLang="en-US" sz="2400" dirty="0">
                    <a:solidFill>
                      <a:srgbClr val="FF0000"/>
                    </a:solidFill>
                  </a:rPr>
                  <a:t>計畫將股票留給繼承者的</a:t>
                </a:r>
                <a:r>
                  <a:rPr lang="zh-TW" altLang="en-US" sz="2400" dirty="0" smtClean="0">
                    <a:solidFill>
                      <a:srgbClr val="FF0000"/>
                    </a:solidFill>
                  </a:rPr>
                  <a:t>投資人</a:t>
                </a:r>
                <a:r>
                  <a:rPr lang="zh-TW" altLang="en-US" sz="2400" dirty="0">
                    <a:solidFill>
                      <a:srgbClr val="FF0000"/>
                    </a:solidFill>
                  </a:rPr>
                  <a:t>可以規避資本利得稅</a:t>
                </a:r>
                <a:r>
                  <a:rPr lang="zh-TW" altLang="en-US" sz="2400" dirty="0" smtClean="0">
                    <a:solidFill>
                      <a:srgbClr val="FF0000"/>
                    </a:solidFill>
                  </a:rPr>
                  <a:t>。</a:t>
                </a:r>
                <a:endParaRPr lang="zh-TW" altLang="en-US" sz="2400" dirty="0">
                  <a:solidFill>
                    <a:srgbClr val="FF0000"/>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1848679" y="1822625"/>
                <a:ext cx="8398566" cy="4247317"/>
              </a:xfrm>
              <a:prstGeom prst="rect">
                <a:avLst/>
              </a:prstGeom>
              <a:blipFill>
                <a:blip r:embed="rId3"/>
                <a:stretch>
                  <a:fillRect l="-1089" t="-1004" r="-1161" b="-2152"/>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7452663"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投資人間的租稅差異</a:t>
            </a:r>
            <a:endParaRPr lang="en-US" altLang="zh-TW" sz="2400" b="1" dirty="0" smtClean="0">
              <a:gradFill>
                <a:gsLst>
                  <a:gs pos="100000">
                    <a:srgbClr val="6AAABA"/>
                  </a:gs>
                  <a:gs pos="0">
                    <a:srgbClr val="D93339"/>
                  </a:gs>
                </a:gsLst>
                <a:lin ang="2700000" scaled="1"/>
              </a:gradFill>
              <a:cs typeface="+mn-ea"/>
              <a:sym typeface="+mn-lt"/>
            </a:endParaRPr>
          </a:p>
          <a:p>
            <a:r>
              <a:rPr lang="en-US" altLang="zh-TW" sz="2400" b="1" dirty="0" smtClean="0">
                <a:gradFill>
                  <a:gsLst>
                    <a:gs pos="100000">
                      <a:srgbClr val="6AAABA"/>
                    </a:gs>
                    <a:gs pos="0">
                      <a:srgbClr val="D93339"/>
                    </a:gs>
                  </a:gsLst>
                  <a:lin ang="2700000" scaled="1"/>
                </a:gradFill>
                <a:cs typeface="+mn-ea"/>
                <a:sym typeface="+mn-lt"/>
              </a:rPr>
              <a:t>Tax Differences Across Investors</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81491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1822625"/>
            <a:ext cx="8398566" cy="4755148"/>
          </a:xfrm>
          <a:prstGeom prst="rect">
            <a:avLst/>
          </a:prstGeom>
          <a:noFill/>
        </p:spPr>
        <p:txBody>
          <a:bodyPr wrap="square" rtlCol="0">
            <a:spAutoFit/>
          </a:bodyPr>
          <a:lstStyle/>
          <a:p>
            <a:pPr algn="just"/>
            <a:r>
              <a:rPr lang="zh-TW" altLang="en-US" sz="2400" b="1" dirty="0"/>
              <a:t>租税</a:t>
            </a:r>
            <a:r>
              <a:rPr lang="zh-TW" altLang="en-US" sz="2400" b="1" dirty="0" smtClean="0"/>
              <a:t>管轄</a:t>
            </a:r>
            <a:r>
              <a:rPr lang="zh-TW" altLang="en-US" sz="2400" dirty="0" smtClean="0"/>
              <a:t>：</a:t>
            </a:r>
            <a:endParaRPr lang="en-US" altLang="zh-TW" sz="2400" dirty="0" smtClean="0"/>
          </a:p>
          <a:p>
            <a:pPr algn="just"/>
            <a:r>
              <a:rPr lang="zh-TW" altLang="en-US" sz="2400" dirty="0" smtClean="0"/>
              <a:t>美國</a:t>
            </a:r>
            <a:r>
              <a:rPr lang="zh-TW" altLang="en-US" sz="2400" dirty="0"/>
              <a:t>投資人會受限於各州不同的租稅</a:t>
            </a:r>
            <a:r>
              <a:rPr lang="zh-TW" altLang="en-US" sz="2400" dirty="0" smtClean="0"/>
              <a:t>規定，例如，新罕布夏</a:t>
            </a:r>
            <a:r>
              <a:rPr lang="zh-TW" altLang="en-US" sz="2400" dirty="0"/>
              <a:t>州對利息與股利所得課徵</a:t>
            </a:r>
            <a:r>
              <a:rPr lang="en-US" altLang="zh-TW" sz="2400" dirty="0"/>
              <a:t>5%</a:t>
            </a:r>
            <a:r>
              <a:rPr lang="zh-TW" altLang="en-US" sz="2400" dirty="0"/>
              <a:t>的</a:t>
            </a:r>
            <a:r>
              <a:rPr lang="zh-TW" altLang="en-US" sz="2400" dirty="0" smtClean="0"/>
              <a:t>稅額，但</a:t>
            </a:r>
            <a:r>
              <a:rPr lang="zh-TW" altLang="en-US" sz="2400" dirty="0"/>
              <a:t>資本利得免予</a:t>
            </a:r>
            <a:r>
              <a:rPr lang="zh-TW" altLang="en-US" sz="2400" dirty="0" smtClean="0"/>
              <a:t>徵稅。至於</a:t>
            </a:r>
            <a:r>
              <a:rPr lang="zh-TW" altLang="en-US" sz="2400" dirty="0"/>
              <a:t>持有美國股票的國外</a:t>
            </a:r>
            <a:r>
              <a:rPr lang="zh-TW" altLang="en-US" sz="2400" dirty="0" smtClean="0"/>
              <a:t>投資人，則</a:t>
            </a:r>
            <a:r>
              <a:rPr lang="zh-TW" altLang="en-US" sz="2400" dirty="0"/>
              <a:t>會被預扣股利所得</a:t>
            </a:r>
            <a:r>
              <a:rPr lang="en-US" altLang="zh-TW" sz="2400" dirty="0"/>
              <a:t>30%</a:t>
            </a:r>
            <a:r>
              <a:rPr lang="zh-TW" altLang="en-US" sz="2400" dirty="0"/>
              <a:t>的税額</a:t>
            </a:r>
            <a:r>
              <a:rPr lang="en-US" altLang="zh-TW" sz="2400" dirty="0"/>
              <a:t>(</a:t>
            </a:r>
            <a:r>
              <a:rPr lang="zh-TW" altLang="en-US" sz="2400" dirty="0"/>
              <a:t>除非投資人所屬國家與美國簽訂稅賦協議才能降低稅率</a:t>
            </a:r>
            <a:r>
              <a:rPr lang="en-US" altLang="zh-TW" sz="2400" dirty="0" smtClean="0"/>
              <a:t>)</a:t>
            </a:r>
            <a:r>
              <a:rPr lang="zh-TW" altLang="en-US" sz="2400" dirty="0"/>
              <a:t>。</a:t>
            </a:r>
            <a:r>
              <a:rPr lang="zh-TW" altLang="en-US" sz="2400" dirty="0" smtClean="0">
                <a:solidFill>
                  <a:srgbClr val="FF0000"/>
                </a:solidFill>
              </a:rPr>
              <a:t>不過，資本</a:t>
            </a:r>
            <a:r>
              <a:rPr lang="zh-TW" altLang="en-US" sz="2400" dirty="0">
                <a:solidFill>
                  <a:srgbClr val="FF0000"/>
                </a:solidFill>
              </a:rPr>
              <a:t>利得並沒有類似的預扣稅額規定。</a:t>
            </a:r>
          </a:p>
          <a:p>
            <a:pPr algn="just">
              <a:spcBef>
                <a:spcPts val="1800"/>
              </a:spcBef>
            </a:pPr>
            <a:r>
              <a:rPr lang="zh-TW" altLang="en-US" sz="2400" b="1" dirty="0" smtClean="0"/>
              <a:t>投資人</a:t>
            </a:r>
            <a:r>
              <a:rPr lang="zh-TW" altLang="en-US" sz="2400" b="1" dirty="0"/>
              <a:t>或投資帳戶</a:t>
            </a:r>
            <a:r>
              <a:rPr lang="zh-TW" altLang="en-US" sz="2400" b="1" dirty="0" smtClean="0"/>
              <a:t>型態</a:t>
            </a:r>
            <a:r>
              <a:rPr lang="zh-TW" altLang="en-US" sz="2400" dirty="0" smtClean="0"/>
              <a:t>：</a:t>
            </a:r>
            <a:endParaRPr lang="en-US" altLang="zh-TW" sz="2400" dirty="0" smtClean="0"/>
          </a:p>
          <a:p>
            <a:pPr algn="just"/>
            <a:r>
              <a:rPr lang="zh-TW" altLang="en-US" sz="2400" dirty="0" smtClean="0"/>
              <a:t>由</a:t>
            </a:r>
            <a:r>
              <a:rPr lang="zh-TW" altLang="en-US" sz="2400" dirty="0"/>
              <a:t>個別投資人退休帳戶持有的</a:t>
            </a:r>
            <a:r>
              <a:rPr lang="zh-TW" altLang="en-US" sz="2400" dirty="0" smtClean="0"/>
              <a:t>股票，其</a:t>
            </a:r>
            <a:r>
              <a:rPr lang="zh-TW" altLang="en-US" sz="2400" dirty="0"/>
              <a:t>股利所得或</a:t>
            </a:r>
            <a:r>
              <a:rPr lang="zh-TW" altLang="en-US" sz="2400" dirty="0" smtClean="0"/>
              <a:t>資本</a:t>
            </a:r>
            <a:r>
              <a:rPr lang="zh-TW" altLang="en-US" sz="2400" dirty="0"/>
              <a:t>利得不會</a:t>
            </a:r>
            <a:r>
              <a:rPr lang="zh-TW" altLang="en-US" sz="2400" dirty="0" smtClean="0"/>
              <a:t>被課税。</a:t>
            </a:r>
            <a:r>
              <a:rPr lang="zh-TW" altLang="en-US" sz="2400" dirty="0"/>
              <a:t>同樣</a:t>
            </a:r>
            <a:r>
              <a:rPr lang="zh-TW" altLang="en-US" sz="2400" dirty="0" smtClean="0"/>
              <a:t>地，由</a:t>
            </a:r>
            <a:r>
              <a:rPr lang="zh-TW" altLang="en-US" sz="2400" dirty="0"/>
              <a:t>退休基金或非管利機構基金持有的</a:t>
            </a:r>
            <a:r>
              <a:rPr lang="zh-TW" altLang="en-US" sz="2400" dirty="0" smtClean="0"/>
              <a:t>股票，也不會</a:t>
            </a:r>
            <a:r>
              <a:rPr lang="zh-TW" altLang="en-US" sz="2400" dirty="0"/>
              <a:t>被課以股利所得稅或資本利得</a:t>
            </a:r>
            <a:r>
              <a:rPr lang="zh-TW" altLang="en-US" sz="2400" dirty="0" smtClean="0"/>
              <a:t>稅，至於</a:t>
            </a:r>
            <a:r>
              <a:rPr lang="zh-TW" altLang="en-US" sz="2400" dirty="0"/>
              <a:t>持有股票的</a:t>
            </a:r>
            <a:r>
              <a:rPr lang="zh-TW" altLang="en-US" sz="2400" dirty="0" smtClean="0"/>
              <a:t>公司，則</a:t>
            </a:r>
            <a:r>
              <a:rPr lang="zh-TW" altLang="en-US" sz="2400" dirty="0"/>
              <a:t>可以從公司</a:t>
            </a:r>
            <a:r>
              <a:rPr lang="zh-TW" altLang="en-US" sz="2400" dirty="0" smtClean="0"/>
              <a:t>税中</a:t>
            </a:r>
            <a:r>
              <a:rPr lang="zh-TW" altLang="en-US" sz="2400" dirty="0"/>
              <a:t>排除</a:t>
            </a:r>
            <a:r>
              <a:rPr lang="en-US" altLang="zh-TW" sz="2400" dirty="0"/>
              <a:t>70%</a:t>
            </a:r>
            <a:r>
              <a:rPr lang="zh-TW" altLang="en-US" sz="2400" dirty="0"/>
              <a:t>的股利</a:t>
            </a:r>
            <a:r>
              <a:rPr lang="zh-TW" altLang="en-US" sz="2400" dirty="0" smtClean="0"/>
              <a:t>所得，但資本利</a:t>
            </a:r>
            <a:r>
              <a:rPr lang="zh-TW" altLang="en-US" sz="2400" dirty="0"/>
              <a:t>得並無法</a:t>
            </a:r>
            <a:r>
              <a:rPr lang="zh-TW" altLang="en-US" sz="2400" dirty="0" smtClean="0"/>
              <a:t>排除。</a:t>
            </a:r>
            <a:endParaRPr lang="en-US" altLang="zh-TW" sz="2400" dirty="0"/>
          </a:p>
        </p:txBody>
      </p:sp>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7452663"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投資人間的租稅差異</a:t>
            </a:r>
            <a:endParaRPr lang="en-US" altLang="zh-TW" sz="2400" b="1" dirty="0" smtClean="0">
              <a:gradFill>
                <a:gsLst>
                  <a:gs pos="100000">
                    <a:srgbClr val="6AAABA"/>
                  </a:gs>
                  <a:gs pos="0">
                    <a:srgbClr val="D93339"/>
                  </a:gs>
                </a:gsLst>
                <a:lin ang="2700000" scaled="1"/>
              </a:gradFill>
              <a:cs typeface="+mn-ea"/>
              <a:sym typeface="+mn-lt"/>
            </a:endParaRPr>
          </a:p>
          <a:p>
            <a:r>
              <a:rPr lang="en-US" altLang="zh-TW" sz="2400" b="1" dirty="0" smtClean="0">
                <a:gradFill>
                  <a:gsLst>
                    <a:gs pos="100000">
                      <a:srgbClr val="6AAABA"/>
                    </a:gs>
                    <a:gs pos="0">
                      <a:srgbClr val="D93339"/>
                    </a:gs>
                  </a:gsLst>
                  <a:lin ang="2700000" scaled="1"/>
                </a:gradFill>
                <a:cs typeface="+mn-ea"/>
                <a:sym typeface="+mn-lt"/>
              </a:rPr>
              <a:t>Tax Differences Across Investors</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8530503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文字方塊 4"/>
              <p:cNvSpPr txBox="1"/>
              <p:nvPr/>
            </p:nvSpPr>
            <p:spPr>
              <a:xfrm>
                <a:off x="1848679" y="1822625"/>
                <a:ext cx="8398566" cy="4452501"/>
              </a:xfrm>
              <a:prstGeom prst="rect">
                <a:avLst/>
              </a:prstGeom>
              <a:noFill/>
            </p:spPr>
            <p:txBody>
              <a:bodyPr wrap="square" rtlCol="0">
                <a:spAutoFit/>
              </a:bodyPr>
              <a:lstStyle/>
              <a:p>
                <a:pPr algn="just">
                  <a:lnSpc>
                    <a:spcPts val="3400"/>
                  </a:lnSpc>
                </a:pPr>
                <a:r>
                  <a:rPr lang="ja-JP" altLang="en-US" sz="2400" dirty="0" smtClean="0"/>
                  <a:t>為了</a:t>
                </a:r>
                <a:r>
                  <a:rPr lang="zh-TW" altLang="en-US" sz="2400" dirty="0" smtClean="0"/>
                  <a:t>舉</a:t>
                </a:r>
                <a:r>
                  <a:rPr lang="ja-JP" altLang="en-US" sz="2400" dirty="0" smtClean="0"/>
                  <a:t>例說明</a:t>
                </a:r>
                <a:r>
                  <a:rPr lang="zh-TW" altLang="en-US" sz="2400" dirty="0" smtClean="0"/>
                  <a:t>，</a:t>
                </a:r>
                <a:r>
                  <a:rPr lang="ja-JP" altLang="en-US" sz="2400" dirty="0" smtClean="0"/>
                  <a:t>以下考</a:t>
                </a:r>
                <a:r>
                  <a:rPr lang="zh-TW" altLang="en-US" sz="2400" dirty="0" smtClean="0"/>
                  <a:t>慮</a:t>
                </a:r>
                <a:r>
                  <a:rPr lang="ja-JP" altLang="en-US" sz="2400" dirty="0" smtClean="0"/>
                  <a:t>四</a:t>
                </a:r>
                <a:r>
                  <a:rPr lang="ja-JP" altLang="en-US" sz="2400" dirty="0"/>
                  <a:t>種不同的</a:t>
                </a:r>
                <a:r>
                  <a:rPr lang="ja-JP" altLang="en-US" sz="2400" dirty="0" smtClean="0"/>
                  <a:t>投資人</a:t>
                </a:r>
                <a:r>
                  <a:rPr lang="zh-TW" altLang="en-US" sz="2400" dirty="0" smtClean="0"/>
                  <a:t>：</a:t>
                </a:r>
                <a:r>
                  <a:rPr lang="en-US" altLang="ja-JP" sz="2400" dirty="0" smtClean="0"/>
                  <a:t>(</a:t>
                </a:r>
                <a:r>
                  <a:rPr lang="en-US" altLang="ja-JP" sz="2400" dirty="0"/>
                  <a:t>1)</a:t>
                </a:r>
                <a:r>
                  <a:rPr lang="ja-JP" altLang="en-US" sz="2400" dirty="0"/>
                  <a:t>持有股票於應稅帳戶且計畫</a:t>
                </a:r>
                <a:r>
                  <a:rPr lang="ja-JP" altLang="en-US" sz="2400" dirty="0" smtClean="0"/>
                  <a:t>將其</a:t>
                </a:r>
                <a:r>
                  <a:rPr lang="ja-JP" altLang="en-US" sz="2400" dirty="0"/>
                  <a:t>移轉</a:t>
                </a:r>
                <a:r>
                  <a:rPr lang="ja-JP" altLang="en-US" sz="2400" dirty="0" smtClean="0"/>
                  <a:t>給</a:t>
                </a:r>
                <a:r>
                  <a:rPr lang="zh-TW" altLang="en-US" sz="2400" dirty="0" smtClean="0"/>
                  <a:t>繼</a:t>
                </a:r>
                <a:r>
                  <a:rPr lang="ja-JP" altLang="en-US" sz="2400" dirty="0" smtClean="0"/>
                  <a:t>承</a:t>
                </a:r>
                <a:r>
                  <a:rPr lang="ja-JP" altLang="en-US" sz="2400" dirty="0"/>
                  <a:t>者的「買入並持有」</a:t>
                </a:r>
                <a:r>
                  <a:rPr lang="ja-JP" altLang="en-US" sz="2400" dirty="0" smtClean="0"/>
                  <a:t>投資人</a:t>
                </a:r>
                <a:r>
                  <a:rPr lang="zh-TW" altLang="en-US" sz="2400" dirty="0" smtClean="0"/>
                  <a:t>；</a:t>
                </a:r>
                <a:r>
                  <a:rPr lang="en-US" altLang="ja-JP" sz="2400" dirty="0" smtClean="0"/>
                  <a:t>(</a:t>
                </a:r>
                <a:r>
                  <a:rPr lang="en-US" altLang="ja-JP" sz="2400" dirty="0"/>
                  <a:t>2)</a:t>
                </a:r>
                <a:r>
                  <a:rPr lang="ja-JP" altLang="en-US" sz="2400" dirty="0"/>
                  <a:t>持有股票於應稅</a:t>
                </a:r>
                <a:r>
                  <a:rPr lang="ja-JP" altLang="en-US" sz="2400" dirty="0" smtClean="0"/>
                  <a:t>帳戶</a:t>
                </a:r>
                <a:r>
                  <a:rPr lang="zh-TW" altLang="en-US" sz="2400" dirty="0" smtClean="0"/>
                  <a:t>，</a:t>
                </a:r>
                <a:r>
                  <a:rPr lang="ja-JP" altLang="en-US" sz="2400" dirty="0" smtClean="0"/>
                  <a:t>但</a:t>
                </a:r>
                <a:r>
                  <a:rPr lang="ja-JP" altLang="en-US" sz="2400" dirty="0"/>
                  <a:t>計畫在</a:t>
                </a:r>
                <a:r>
                  <a:rPr lang="ja-JP" altLang="en-US" sz="2400" dirty="0" smtClean="0"/>
                  <a:t>一年出售</a:t>
                </a:r>
                <a:r>
                  <a:rPr lang="ja-JP" altLang="en-US" sz="2400" dirty="0"/>
                  <a:t>的</a:t>
                </a:r>
                <a:r>
                  <a:rPr lang="ja-JP" altLang="en-US" sz="2400" dirty="0" smtClean="0"/>
                  <a:t>投資人</a:t>
                </a:r>
                <a:r>
                  <a:rPr lang="zh-TW" altLang="en-US" sz="2400" dirty="0" smtClean="0"/>
                  <a:t>；</a:t>
                </a:r>
                <a:r>
                  <a:rPr lang="en-US" altLang="ja-JP" sz="2400" dirty="0" smtClean="0"/>
                  <a:t>(</a:t>
                </a:r>
                <a:r>
                  <a:rPr lang="en-US" altLang="ja-JP" sz="2400" dirty="0"/>
                  <a:t>3)</a:t>
                </a:r>
                <a:r>
                  <a:rPr lang="ja-JP" altLang="en-US" sz="2400" dirty="0"/>
                  <a:t>退休</a:t>
                </a:r>
                <a:r>
                  <a:rPr lang="ja-JP" altLang="en-US" sz="2400" dirty="0" smtClean="0"/>
                  <a:t>基金</a:t>
                </a:r>
                <a:r>
                  <a:rPr lang="zh-TW" altLang="en-US" sz="2400" dirty="0" smtClean="0"/>
                  <a:t>；</a:t>
                </a:r>
                <a:r>
                  <a:rPr lang="ja-JP" altLang="en-US" sz="2400" dirty="0" smtClean="0"/>
                  <a:t>以及</a:t>
                </a:r>
                <a:r>
                  <a:rPr lang="en-US" altLang="ja-JP" sz="2400" dirty="0"/>
                  <a:t>(4)</a:t>
                </a:r>
                <a:r>
                  <a:rPr lang="ja-JP" altLang="en-US" sz="2400" dirty="0"/>
                  <a:t>一般公司。在目前美國聯邦政府最高稅率級</a:t>
                </a:r>
              </a:p>
              <a:p>
                <a:pPr algn="just">
                  <a:lnSpc>
                    <a:spcPts val="3400"/>
                  </a:lnSpc>
                </a:pPr>
                <a:r>
                  <a:rPr lang="ja-JP" altLang="en-US" sz="2400" dirty="0"/>
                  <a:t>距</a:t>
                </a:r>
                <a:r>
                  <a:rPr lang="ja-JP" altLang="en-US" sz="2400" dirty="0" smtClean="0"/>
                  <a:t>下</a:t>
                </a:r>
                <a:r>
                  <a:rPr lang="zh-TW" altLang="en-US" sz="2400" dirty="0" smtClean="0"/>
                  <a:t>，</a:t>
                </a:r>
                <a:r>
                  <a:rPr lang="ja-JP" altLang="en-US" sz="2400" dirty="0" smtClean="0"/>
                  <a:t>其</a:t>
                </a:r>
                <a:r>
                  <a:rPr lang="ja-JP" altLang="en-US" sz="2400" dirty="0"/>
                  <a:t>有效股利所得稅率為</a:t>
                </a:r>
                <a:r>
                  <a:rPr lang="en-US" altLang="ja-JP" sz="2400" dirty="0"/>
                  <a:t>:</a:t>
                </a:r>
              </a:p>
              <a:p>
                <a:pPr algn="just">
                  <a:lnSpc>
                    <a:spcPts val="3400"/>
                  </a:lnSpc>
                </a:pPr>
                <a:r>
                  <a:rPr lang="en-US" altLang="ja-JP" sz="2400" dirty="0"/>
                  <a:t>1.</a:t>
                </a:r>
                <a:r>
                  <a:rPr lang="ja-JP" altLang="en-US" sz="2400" dirty="0"/>
                  <a:t>買入並特有的個別投資人</a:t>
                </a:r>
                <a:r>
                  <a:rPr lang="en-US" altLang="ja-JP" sz="2400" dirty="0"/>
                  <a:t>:</a:t>
                </a:r>
                <a:r>
                  <a:rPr lang="zh-TW" altLang="en-US" sz="2400" dirty="0" smtClean="0"/>
                  <a:t> </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oMath>
                </a14:m>
                <a:r>
                  <a:rPr lang="zh-TW" altLang="en-US" sz="2400" dirty="0" smtClean="0"/>
                  <a:t> </a:t>
                </a:r>
                <a:r>
                  <a:rPr lang="en-US" altLang="zh-TW" sz="2400" dirty="0" smtClean="0"/>
                  <a:t>=</a:t>
                </a:r>
                <a:r>
                  <a:rPr lang="zh-TW" altLang="en-US" sz="2400" dirty="0" smtClean="0"/>
                  <a:t> </a:t>
                </a:r>
                <a:r>
                  <a:rPr lang="en-US" altLang="zh-TW" sz="2400" dirty="0" smtClean="0"/>
                  <a:t>20</a:t>
                </a:r>
                <a:r>
                  <a:rPr lang="en-US" altLang="ja-JP" sz="2400" dirty="0" smtClean="0"/>
                  <a:t>%</a:t>
                </a:r>
                <a:r>
                  <a:rPr lang="ja-JP" altLang="en-US" sz="2400" dirty="0" smtClean="0"/>
                  <a:t>、</a:t>
                </a:r>
                <a14:m>
                  <m:oMath xmlns:m="http://schemas.openxmlformats.org/officeDocument/2006/math">
                    <m:r>
                      <a:rPr lang="zh-TW" altLang="en-US" sz="2400" i="1">
                        <a:latin typeface="Cambria Math" panose="02040503050406030204" pitchFamily="18" charset="0"/>
                      </a:rPr>
                      <m:t>𝜏</m:t>
                    </m:r>
                    <m:r>
                      <a:rPr lang="en-US" altLang="zh-TW" sz="2400" b="0" i="1" baseline="-25000" smtClean="0">
                        <a:latin typeface="Cambria Math" panose="02040503050406030204" pitchFamily="18" charset="0"/>
                      </a:rPr>
                      <m:t>𝑔</m:t>
                    </m:r>
                  </m:oMath>
                </a14:m>
                <a:r>
                  <a:rPr lang="en-US" altLang="ja-JP" sz="2400" dirty="0" smtClean="0"/>
                  <a:t> = 0%</a:t>
                </a:r>
                <a:r>
                  <a:rPr lang="zh-TW" altLang="en-US" sz="2400" dirty="0" smtClean="0"/>
                  <a:t>，</a:t>
                </a:r>
                <a:r>
                  <a:rPr lang="ja-JP" altLang="en-US" sz="2400" dirty="0" smtClean="0"/>
                  <a:t>且</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r>
                      <a:rPr lang="en-US" altLang="zh-TW" sz="2400" i="1" baseline="30000" dirty="0">
                        <a:latin typeface="Cambria Math" panose="02040503050406030204" pitchFamily="18" charset="0"/>
                      </a:rPr>
                      <m:t>∗</m:t>
                    </m:r>
                  </m:oMath>
                </a14:m>
                <a:r>
                  <a:rPr lang="zh-TW" altLang="en-US" sz="2400" dirty="0"/>
                  <a:t> </a:t>
                </a:r>
                <a:r>
                  <a:rPr lang="en-US" altLang="ja-JP" sz="2400" dirty="0" smtClean="0"/>
                  <a:t>= 20%</a:t>
                </a:r>
                <a:r>
                  <a:rPr lang="ja-JP" altLang="en-US" sz="2400" dirty="0"/>
                  <a:t>。</a:t>
                </a:r>
              </a:p>
              <a:p>
                <a:pPr algn="just">
                  <a:lnSpc>
                    <a:spcPts val="3400"/>
                  </a:lnSpc>
                </a:pPr>
                <a:r>
                  <a:rPr lang="en-US" altLang="ja-JP" sz="2400" dirty="0"/>
                  <a:t>2.</a:t>
                </a:r>
                <a:r>
                  <a:rPr lang="ja-JP" altLang="en-US" sz="2400" dirty="0"/>
                  <a:t>持有一年的個別投資人</a:t>
                </a:r>
                <a:r>
                  <a:rPr lang="en-US" altLang="ja-JP" sz="2400" dirty="0"/>
                  <a:t>:</a:t>
                </a:r>
                <a:r>
                  <a:rPr lang="en-US" altLang="ja-JP" sz="2400" dirty="0" smtClean="0"/>
                  <a:t> </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oMath>
                </a14:m>
                <a:r>
                  <a:rPr lang="zh-TW" altLang="en-US" sz="2400" dirty="0"/>
                  <a:t> </a:t>
                </a:r>
                <a:r>
                  <a:rPr lang="en-US" altLang="zh-TW" sz="2400" dirty="0"/>
                  <a:t>=</a:t>
                </a:r>
                <a:r>
                  <a:rPr lang="zh-TW" altLang="en-US" sz="2400" dirty="0"/>
                  <a:t> </a:t>
                </a:r>
                <a:r>
                  <a:rPr lang="en-US" altLang="zh-TW" sz="2400" dirty="0"/>
                  <a:t>20</a:t>
                </a:r>
                <a:r>
                  <a:rPr lang="en-US" altLang="ja-JP" sz="2400" dirty="0"/>
                  <a:t>%</a:t>
                </a:r>
                <a:r>
                  <a:rPr lang="ja-JP" altLang="en-US" sz="2400" dirty="0"/>
                  <a:t>、</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𝑔</m:t>
                    </m:r>
                  </m:oMath>
                </a14:m>
                <a:r>
                  <a:rPr lang="en-US" altLang="ja-JP" sz="2400" dirty="0"/>
                  <a:t> = </a:t>
                </a:r>
                <a:r>
                  <a:rPr lang="en-US" altLang="ja-JP" sz="2400" dirty="0" smtClean="0"/>
                  <a:t>20%</a:t>
                </a:r>
                <a:r>
                  <a:rPr lang="zh-TW" altLang="en-US" sz="2400" dirty="0" smtClean="0"/>
                  <a:t>，</a:t>
                </a:r>
                <a:r>
                  <a:rPr lang="ja-JP" altLang="en-US" sz="2400" dirty="0" smtClean="0"/>
                  <a:t>且</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r>
                      <a:rPr lang="en-US" altLang="zh-TW" sz="2400" i="1" baseline="30000" dirty="0">
                        <a:latin typeface="Cambria Math" panose="02040503050406030204" pitchFamily="18" charset="0"/>
                      </a:rPr>
                      <m:t>∗</m:t>
                    </m:r>
                  </m:oMath>
                </a14:m>
                <a:r>
                  <a:rPr lang="zh-TW" altLang="en-US" sz="2400" dirty="0"/>
                  <a:t> </a:t>
                </a:r>
                <a:r>
                  <a:rPr lang="en-US" altLang="ja-JP" sz="2400" dirty="0"/>
                  <a:t>= </a:t>
                </a:r>
                <a:r>
                  <a:rPr lang="en-US" altLang="ja-JP" sz="2400" dirty="0" smtClean="0"/>
                  <a:t>0</a:t>
                </a:r>
                <a:r>
                  <a:rPr lang="en-US" altLang="ja-JP" sz="2400" dirty="0"/>
                  <a:t>%</a:t>
                </a:r>
                <a:r>
                  <a:rPr lang="ja-JP" altLang="en-US" sz="2400" dirty="0"/>
                  <a:t>。</a:t>
                </a:r>
              </a:p>
              <a:p>
                <a:pPr algn="just">
                  <a:lnSpc>
                    <a:spcPts val="3400"/>
                  </a:lnSpc>
                </a:pPr>
                <a:r>
                  <a:rPr lang="en-US" altLang="ja-JP" sz="2400" dirty="0"/>
                  <a:t>3.</a:t>
                </a:r>
                <a:r>
                  <a:rPr lang="ja-JP" altLang="en-US" sz="2400" dirty="0"/>
                  <a:t>退休基金</a:t>
                </a:r>
                <a:r>
                  <a:rPr lang="en-US" altLang="ja-JP" sz="2400" dirty="0"/>
                  <a:t>:</a:t>
                </a:r>
                <a:r>
                  <a:rPr lang="en-US" altLang="ja-JP" sz="2400" dirty="0" smtClean="0"/>
                  <a:t> </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oMath>
                </a14:m>
                <a:r>
                  <a:rPr lang="zh-TW" altLang="en-US" sz="2400" dirty="0"/>
                  <a:t> </a:t>
                </a:r>
                <a:r>
                  <a:rPr lang="en-US" altLang="zh-TW" sz="2400" dirty="0"/>
                  <a:t>=</a:t>
                </a:r>
                <a:r>
                  <a:rPr lang="zh-TW" altLang="en-US" sz="2400" dirty="0"/>
                  <a:t> </a:t>
                </a:r>
                <a:r>
                  <a:rPr lang="en-US" altLang="zh-TW" sz="2400" dirty="0" smtClean="0"/>
                  <a:t>0</a:t>
                </a:r>
                <a:r>
                  <a:rPr lang="en-US" altLang="ja-JP" sz="2400" dirty="0"/>
                  <a:t>%</a:t>
                </a:r>
                <a:r>
                  <a:rPr lang="ja-JP" altLang="en-US" sz="2400" dirty="0"/>
                  <a:t>、</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𝑔</m:t>
                    </m:r>
                  </m:oMath>
                </a14:m>
                <a:r>
                  <a:rPr lang="en-US" altLang="ja-JP" sz="2400" dirty="0"/>
                  <a:t> = 0</a:t>
                </a:r>
                <a:r>
                  <a:rPr lang="en-US" altLang="ja-JP" sz="2400" dirty="0" smtClean="0"/>
                  <a:t>%</a:t>
                </a:r>
                <a:r>
                  <a:rPr lang="zh-TW" altLang="en-US" sz="2400" dirty="0" smtClean="0"/>
                  <a:t>，</a:t>
                </a:r>
                <a:r>
                  <a:rPr lang="ja-JP" altLang="en-US" sz="2400" dirty="0" smtClean="0"/>
                  <a:t>且</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r>
                      <a:rPr lang="en-US" altLang="zh-TW" sz="2400" i="1" baseline="30000" dirty="0">
                        <a:latin typeface="Cambria Math" panose="02040503050406030204" pitchFamily="18" charset="0"/>
                      </a:rPr>
                      <m:t>∗</m:t>
                    </m:r>
                  </m:oMath>
                </a14:m>
                <a:r>
                  <a:rPr lang="zh-TW" altLang="en-US" sz="2400" dirty="0"/>
                  <a:t> </a:t>
                </a:r>
                <a:r>
                  <a:rPr lang="en-US" altLang="ja-JP" sz="2400" dirty="0"/>
                  <a:t>= </a:t>
                </a:r>
                <a:r>
                  <a:rPr lang="en-US" altLang="ja-JP" sz="2400" dirty="0" smtClean="0"/>
                  <a:t>0</a:t>
                </a:r>
                <a:r>
                  <a:rPr lang="en-US" altLang="ja-JP" sz="2400" dirty="0"/>
                  <a:t>%</a:t>
                </a:r>
                <a:r>
                  <a:rPr lang="ja-JP" altLang="en-US" sz="2400" dirty="0"/>
                  <a:t>。</a:t>
                </a:r>
              </a:p>
              <a:p>
                <a:pPr algn="just">
                  <a:lnSpc>
                    <a:spcPts val="3400"/>
                  </a:lnSpc>
                </a:pPr>
                <a:r>
                  <a:rPr lang="en-US" altLang="ja-JP" sz="2400" dirty="0"/>
                  <a:t>4.</a:t>
                </a:r>
                <a:r>
                  <a:rPr lang="ja-JP" altLang="en-US" sz="2400" dirty="0"/>
                  <a:t>一般公司</a:t>
                </a:r>
                <a:r>
                  <a:rPr lang="en-US" altLang="ja-JP" sz="2400" dirty="0"/>
                  <a:t>:</a:t>
                </a:r>
                <a:r>
                  <a:rPr lang="ja-JP" altLang="en-US" sz="2400" dirty="0"/>
                  <a:t>若公司稅率為</a:t>
                </a:r>
                <a:r>
                  <a:rPr lang="en-US" altLang="ja-JP" sz="2400" dirty="0" smtClean="0"/>
                  <a:t>35%</a:t>
                </a:r>
                <a:r>
                  <a:rPr lang="zh-TW" altLang="en-US" sz="2400" dirty="0" smtClean="0"/>
                  <a:t>，</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oMath>
                </a14:m>
                <a:r>
                  <a:rPr lang="zh-TW" altLang="en-US" sz="2400" dirty="0"/>
                  <a:t> </a:t>
                </a:r>
                <a:r>
                  <a:rPr lang="en-US" altLang="ja-JP" sz="2400" dirty="0"/>
                  <a:t>=(1-70%)X35%=</a:t>
                </a:r>
                <a:r>
                  <a:rPr lang="en-US" altLang="ja-JP" sz="2400" dirty="0" smtClean="0"/>
                  <a:t>10.5%</a:t>
                </a:r>
                <a:r>
                  <a:rPr lang="zh-TW" altLang="en-US" sz="2400" dirty="0" smtClean="0"/>
                  <a:t>，</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𝑔</m:t>
                    </m:r>
                  </m:oMath>
                </a14:m>
                <a:r>
                  <a:rPr lang="en-US" altLang="ja-JP" sz="2400" dirty="0"/>
                  <a:t> </a:t>
                </a:r>
                <a:r>
                  <a:rPr lang="en-US" altLang="ja-JP" sz="2400" dirty="0" smtClean="0"/>
                  <a:t>=35%</a:t>
                </a:r>
                <a:r>
                  <a:rPr lang="zh-TW" altLang="en-US" sz="2400" dirty="0" smtClean="0"/>
                  <a:t>，</a:t>
                </a:r>
                <a:r>
                  <a:rPr lang="ja-JP" altLang="en-US" sz="2400" dirty="0" smtClean="0"/>
                  <a:t>且</a:t>
                </a:r>
                <a14:m>
                  <m:oMath xmlns:m="http://schemas.openxmlformats.org/officeDocument/2006/math">
                    <m:r>
                      <a:rPr lang="zh-TW" altLang="en-US" sz="2400" i="1">
                        <a:latin typeface="Cambria Math" panose="02040503050406030204" pitchFamily="18" charset="0"/>
                      </a:rPr>
                      <m:t>𝜏</m:t>
                    </m:r>
                    <m:r>
                      <a:rPr lang="en-US" altLang="zh-TW" sz="2400" i="1" baseline="-25000">
                        <a:latin typeface="Cambria Math" panose="02040503050406030204" pitchFamily="18" charset="0"/>
                      </a:rPr>
                      <m:t>𝑑</m:t>
                    </m:r>
                    <m:r>
                      <a:rPr lang="en-US" altLang="zh-TW" sz="2400" i="1" baseline="30000" dirty="0">
                        <a:latin typeface="Cambria Math" panose="02040503050406030204" pitchFamily="18" charset="0"/>
                      </a:rPr>
                      <m:t>∗</m:t>
                    </m:r>
                  </m:oMath>
                </a14:m>
                <a:r>
                  <a:rPr lang="zh-TW" altLang="en-US" sz="2400" dirty="0"/>
                  <a:t> </a:t>
                </a:r>
                <a:r>
                  <a:rPr lang="en-US" altLang="ja-JP" sz="2400" dirty="0" smtClean="0"/>
                  <a:t>= </a:t>
                </a:r>
                <a:r>
                  <a:rPr lang="en-US" altLang="ja-JP" sz="2400" dirty="0"/>
                  <a:t>-</a:t>
                </a:r>
                <a:r>
                  <a:rPr lang="en-US" altLang="ja-JP" sz="2400" dirty="0" smtClean="0"/>
                  <a:t>38</a:t>
                </a:r>
                <a:r>
                  <a:rPr lang="en-US" altLang="ja-JP" sz="2400" dirty="0"/>
                  <a:t>%</a:t>
                </a:r>
                <a:r>
                  <a:rPr lang="ja-JP" altLang="en-US" sz="2400" dirty="0"/>
                  <a:t>。</a:t>
                </a:r>
                <a:endParaRPr lang="en-US" altLang="zh-TW"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848679" y="1822625"/>
                <a:ext cx="8398566" cy="4452501"/>
              </a:xfrm>
              <a:prstGeom prst="rect">
                <a:avLst/>
              </a:prstGeom>
              <a:blipFill>
                <a:blip r:embed="rId3"/>
                <a:stretch>
                  <a:fillRect l="-1089" t="-411" r="-4717" b="-1644"/>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7452663"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投資人間的租稅差異</a:t>
            </a:r>
            <a:endParaRPr lang="en-US" altLang="zh-TW" sz="2400" b="1" dirty="0" smtClean="0">
              <a:gradFill>
                <a:gsLst>
                  <a:gs pos="100000">
                    <a:srgbClr val="6AAABA"/>
                  </a:gs>
                  <a:gs pos="0">
                    <a:srgbClr val="D93339"/>
                  </a:gs>
                </a:gsLst>
                <a:lin ang="2700000" scaled="1"/>
              </a:gradFill>
              <a:cs typeface="+mn-ea"/>
              <a:sym typeface="+mn-lt"/>
            </a:endParaRPr>
          </a:p>
          <a:p>
            <a:r>
              <a:rPr lang="en-US" altLang="zh-TW" sz="2400" b="1" dirty="0" smtClean="0">
                <a:gradFill>
                  <a:gsLst>
                    <a:gs pos="100000">
                      <a:srgbClr val="6AAABA"/>
                    </a:gs>
                    <a:gs pos="0">
                      <a:srgbClr val="D93339"/>
                    </a:gs>
                  </a:gsLst>
                  <a:lin ang="2700000" scaled="1"/>
                </a:gradFill>
                <a:cs typeface="+mn-ea"/>
                <a:sym typeface="+mn-lt"/>
              </a:rPr>
              <a:t>Tax Differences Across Investors</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2788550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714657"/>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1822625"/>
            <a:ext cx="8398566" cy="4297458"/>
          </a:xfrm>
          <a:prstGeom prst="rect">
            <a:avLst/>
          </a:prstGeom>
          <a:noFill/>
        </p:spPr>
        <p:txBody>
          <a:bodyPr wrap="square" rtlCol="0">
            <a:spAutoFit/>
          </a:bodyPr>
          <a:lstStyle/>
          <a:p>
            <a:pPr algn="just">
              <a:lnSpc>
                <a:spcPts val="3300"/>
              </a:lnSpc>
            </a:pPr>
            <a:r>
              <a:rPr lang="zh-TW" altLang="en-US" sz="2400" dirty="0"/>
              <a:t>投資人間不同租稅的</a:t>
            </a:r>
            <a:r>
              <a:rPr lang="zh-TW" altLang="en-US" sz="2400" dirty="0" smtClean="0"/>
              <a:t>結果，造成</a:t>
            </a:r>
            <a:r>
              <a:rPr lang="zh-TW" altLang="en-US" sz="2400" dirty="0"/>
              <a:t>他們對股利所得不同的偏好。因為長期</a:t>
            </a:r>
            <a:r>
              <a:rPr lang="zh-TW" altLang="en-US" sz="2400" dirty="0" smtClean="0"/>
              <a:t>投資人的</a:t>
            </a:r>
            <a:r>
              <a:rPr lang="zh-TW" altLang="en-US" sz="2400" dirty="0"/>
              <a:t>股利所得會被課以較重</a:t>
            </a:r>
            <a:r>
              <a:rPr lang="zh-TW" altLang="en-US" sz="2400" dirty="0" smtClean="0"/>
              <a:t>稅率，所以他們會偏好回購股份而</a:t>
            </a:r>
            <a:r>
              <a:rPr lang="zh-TW" altLang="en-US" sz="2400" dirty="0"/>
              <a:t>非股利發放</a:t>
            </a:r>
            <a:r>
              <a:rPr lang="en-US" altLang="zh-TW" sz="2400" dirty="0"/>
              <a:t>:</a:t>
            </a:r>
            <a:r>
              <a:rPr lang="zh-TW" altLang="en-US" sz="2400" dirty="0"/>
              <a:t>持有</a:t>
            </a:r>
            <a:r>
              <a:rPr lang="zh-TW" altLang="en-US" sz="2400" dirty="0" smtClean="0"/>
              <a:t>一年的投資人，退休</a:t>
            </a:r>
            <a:r>
              <a:rPr lang="zh-TW" altLang="en-US" sz="2400" dirty="0"/>
              <a:t>基金及其他免稅</a:t>
            </a:r>
            <a:r>
              <a:rPr lang="zh-TW" altLang="en-US" sz="2400" dirty="0" smtClean="0"/>
              <a:t>投資人，對回購股份或</a:t>
            </a:r>
            <a:r>
              <a:rPr lang="zh-TW" altLang="en-US" sz="2400" dirty="0"/>
              <a:t>股利發放沒有租稅</a:t>
            </a:r>
            <a:r>
              <a:rPr lang="zh-TW" altLang="en-US" sz="2400" dirty="0" smtClean="0"/>
              <a:t>差異，所以</a:t>
            </a:r>
            <a:r>
              <a:rPr lang="zh-TW" altLang="en-US" sz="2400" dirty="0"/>
              <a:t>他們會偏好與其</a:t>
            </a:r>
            <a:r>
              <a:rPr lang="zh-TW" altLang="en-US" sz="2400" dirty="0" smtClean="0"/>
              <a:t>資金需求</a:t>
            </a:r>
            <a:r>
              <a:rPr lang="zh-TW" altLang="en-US" sz="2400" dirty="0"/>
              <a:t>最為接近的股利</a:t>
            </a:r>
            <a:r>
              <a:rPr lang="zh-TW" altLang="en-US" sz="2400" dirty="0" smtClean="0"/>
              <a:t>政策</a:t>
            </a:r>
            <a:r>
              <a:rPr lang="zh-TW" altLang="en-US" sz="2400" dirty="0"/>
              <a:t>。</a:t>
            </a:r>
            <a:r>
              <a:rPr lang="zh-TW" altLang="en-US" sz="2400" dirty="0" smtClean="0"/>
              <a:t>例如，欲收到當期</a:t>
            </a:r>
            <a:r>
              <a:rPr lang="zh-TW" altLang="en-US" sz="2400" dirty="0"/>
              <a:t>所得的免税</a:t>
            </a:r>
            <a:r>
              <a:rPr lang="zh-TW" altLang="en-US" sz="2400" dirty="0" smtClean="0"/>
              <a:t>投資人</a:t>
            </a:r>
            <a:r>
              <a:rPr lang="zh-TW" altLang="en-US" sz="2400" dirty="0"/>
              <a:t>會偏好高額</a:t>
            </a:r>
            <a:r>
              <a:rPr lang="zh-TW" altLang="en-US" sz="2400" dirty="0" smtClean="0"/>
              <a:t>股利，以</a:t>
            </a:r>
            <a:r>
              <a:rPr lang="zh-TW" altLang="en-US" sz="2400" dirty="0"/>
              <a:t>規避出售股票</a:t>
            </a:r>
            <a:r>
              <a:rPr lang="zh-TW" altLang="en-US" sz="2400" dirty="0" smtClean="0"/>
              <a:t>的經紀佣金</a:t>
            </a:r>
            <a:r>
              <a:rPr lang="zh-TW" altLang="en-US" sz="2400" dirty="0"/>
              <a:t>與其他交易</a:t>
            </a:r>
            <a:r>
              <a:rPr lang="zh-TW" altLang="en-US" sz="2400" dirty="0" smtClean="0"/>
              <a:t>成本。</a:t>
            </a:r>
            <a:endParaRPr lang="en-US" altLang="zh-TW" sz="2400" dirty="0"/>
          </a:p>
          <a:p>
            <a:pPr algn="just">
              <a:lnSpc>
                <a:spcPts val="3300"/>
              </a:lnSpc>
            </a:pPr>
            <a:r>
              <a:rPr lang="zh-TW" altLang="en-US" sz="2400" dirty="0" smtClean="0"/>
              <a:t>最後，</a:t>
            </a:r>
            <a:r>
              <a:rPr lang="zh-TW" altLang="en-US" sz="2400" dirty="0" smtClean="0">
                <a:solidFill>
                  <a:srgbClr val="FF0000"/>
                </a:solidFill>
              </a:rPr>
              <a:t>一般</a:t>
            </a:r>
            <a:r>
              <a:rPr lang="zh-TW" altLang="en-US" sz="2400" dirty="0">
                <a:solidFill>
                  <a:srgbClr val="FF0000"/>
                </a:solidFill>
              </a:rPr>
              <a:t>公司的有效股利所得稅率為</a:t>
            </a:r>
            <a:r>
              <a:rPr lang="zh-TW" altLang="en-US" sz="2400" dirty="0" smtClean="0">
                <a:solidFill>
                  <a:srgbClr val="FF0000"/>
                </a:solidFill>
              </a:rPr>
              <a:t>負，表示</a:t>
            </a:r>
            <a:r>
              <a:rPr lang="zh-TW" altLang="en-US" sz="2400" dirty="0">
                <a:solidFill>
                  <a:srgbClr val="FF0000"/>
                </a:solidFill>
              </a:rPr>
              <a:t>公司能享有股利所得帶來的</a:t>
            </a:r>
            <a:r>
              <a:rPr lang="zh-TW" altLang="en-US" sz="2400" dirty="0" smtClean="0">
                <a:solidFill>
                  <a:srgbClr val="FF0000"/>
                </a:solidFill>
              </a:rPr>
              <a:t>租稅</a:t>
            </a:r>
            <a:r>
              <a:rPr lang="zh-TW" altLang="en-US" sz="2400" dirty="0">
                <a:solidFill>
                  <a:srgbClr val="FF0000"/>
                </a:solidFill>
              </a:rPr>
              <a:t>好處</a:t>
            </a:r>
            <a:r>
              <a:rPr lang="zh-TW" altLang="en-US" sz="2400" dirty="0"/>
              <a:t>。基於這個</a:t>
            </a:r>
            <a:r>
              <a:rPr lang="zh-TW" altLang="en-US" sz="2400" dirty="0" smtClean="0"/>
              <a:t>理由，</a:t>
            </a:r>
            <a:r>
              <a:rPr lang="zh-TW" altLang="en-US" sz="2400" b="1" dirty="0" smtClean="0"/>
              <a:t>選擇</a:t>
            </a:r>
            <a:r>
              <a:rPr lang="zh-TW" altLang="en-US" sz="2400" b="1" dirty="0"/>
              <a:t>將現金用於投資的</a:t>
            </a:r>
            <a:r>
              <a:rPr lang="zh-TW" altLang="en-US" sz="2400" b="1" dirty="0" smtClean="0"/>
              <a:t>公司，將</a:t>
            </a:r>
            <a:r>
              <a:rPr lang="zh-TW" altLang="en-US" sz="2400" b="1" dirty="0"/>
              <a:t>會偏好持有高股利收益</a:t>
            </a:r>
            <a:r>
              <a:rPr lang="zh-TW" altLang="en-US" sz="2400" b="1" dirty="0" smtClean="0"/>
              <a:t>率的</a:t>
            </a:r>
            <a:r>
              <a:rPr lang="zh-TW" altLang="en-US" sz="2400" b="1" dirty="0"/>
              <a:t>股票。</a:t>
            </a:r>
            <a:endParaRPr lang="en-US" altLang="zh-TW" sz="2400" b="1" dirty="0"/>
          </a:p>
        </p:txBody>
      </p:sp>
      <p:sp>
        <p:nvSpPr>
          <p:cNvPr id="8" name="文本框 1">
            <a:extLst>
              <a:ext uri="{FF2B5EF4-FFF2-40B4-BE49-F238E27FC236}">
                <a16:creationId xmlns:a16="http://schemas.microsoft.com/office/drawing/2014/main" id="{F4D6AE02-0B03-47D0-B8C9-B2880570B3D5}"/>
              </a:ext>
            </a:extLst>
          </p:cNvPr>
          <p:cNvSpPr txBox="1"/>
          <p:nvPr/>
        </p:nvSpPr>
        <p:spPr>
          <a:xfrm>
            <a:off x="2589971" y="849083"/>
            <a:ext cx="7452663"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投資人間的租稅差異</a:t>
            </a:r>
            <a:endParaRPr lang="en-US" altLang="zh-TW" sz="2400" b="1" dirty="0" smtClean="0">
              <a:gradFill>
                <a:gsLst>
                  <a:gs pos="100000">
                    <a:srgbClr val="6AAABA"/>
                  </a:gs>
                  <a:gs pos="0">
                    <a:srgbClr val="D93339"/>
                  </a:gs>
                </a:gsLst>
                <a:lin ang="2700000" scaled="1"/>
              </a:gradFill>
              <a:cs typeface="+mn-ea"/>
              <a:sym typeface="+mn-lt"/>
            </a:endParaRPr>
          </a:p>
          <a:p>
            <a:r>
              <a:rPr lang="en-US" altLang="zh-TW" sz="2400" b="1" dirty="0" smtClean="0">
                <a:gradFill>
                  <a:gsLst>
                    <a:gs pos="100000">
                      <a:srgbClr val="6AAABA"/>
                    </a:gs>
                    <a:gs pos="0">
                      <a:srgbClr val="D93339"/>
                    </a:gs>
                  </a:gsLst>
                  <a:lin ang="2700000" scaled="1"/>
                </a:gradFill>
                <a:cs typeface="+mn-ea"/>
                <a:sym typeface="+mn-lt"/>
              </a:rPr>
              <a:t>Tax Differences Across Investors</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2965424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620061"/>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1791093"/>
            <a:ext cx="8398566" cy="4893647"/>
          </a:xfrm>
          <a:prstGeom prst="rect">
            <a:avLst/>
          </a:prstGeom>
          <a:noFill/>
        </p:spPr>
        <p:txBody>
          <a:bodyPr wrap="square" rtlCol="0">
            <a:spAutoFit/>
          </a:bodyPr>
          <a:lstStyle/>
          <a:p>
            <a:pPr algn="just"/>
            <a:r>
              <a:rPr lang="zh-TW" altLang="en-US" sz="2400" dirty="0"/>
              <a:t>表</a:t>
            </a:r>
            <a:r>
              <a:rPr lang="en-US" altLang="zh-TW" sz="2400" dirty="0" smtClean="0"/>
              <a:t>17.3</a:t>
            </a:r>
            <a:r>
              <a:rPr lang="zh-TW" altLang="en-US" sz="2400" dirty="0"/>
              <a:t>摘要說明投資人間的不同偏好。這些租稅偏好的差異創造</a:t>
            </a:r>
            <a:r>
              <a:rPr lang="zh-TW" altLang="en-US" sz="2400" dirty="0" smtClean="0"/>
              <a:t>出</a:t>
            </a:r>
            <a:r>
              <a:rPr lang="zh-TW" altLang="en-US" sz="2400" b="1" dirty="0" smtClean="0"/>
              <a:t>顧客效果</a:t>
            </a:r>
            <a:r>
              <a:rPr lang="en-US" altLang="zh-TW" sz="2400" b="1" dirty="0" smtClean="0"/>
              <a:t>(clientele </a:t>
            </a:r>
            <a:r>
              <a:rPr lang="en-US" altLang="zh-TW" sz="2400" b="1" dirty="0"/>
              <a:t>effects</a:t>
            </a:r>
            <a:r>
              <a:rPr lang="en-US" altLang="zh-TW" sz="2400" b="1" dirty="0" smtClean="0"/>
              <a:t>)</a:t>
            </a:r>
            <a:r>
              <a:rPr lang="zh-TW" altLang="en-US" sz="2400" b="1" dirty="0" smtClean="0"/>
              <a:t>，</a:t>
            </a:r>
            <a:r>
              <a:rPr lang="zh-TW" altLang="en-US" sz="2400" dirty="0" smtClean="0"/>
              <a:t>即</a:t>
            </a:r>
            <a:r>
              <a:rPr lang="zh-TW" altLang="en-US" sz="2400" dirty="0">
                <a:solidFill>
                  <a:srgbClr val="FF0000"/>
                </a:solidFill>
              </a:rPr>
              <a:t>考量投資人</a:t>
            </a:r>
            <a:r>
              <a:rPr lang="zh-TW" altLang="en-US" sz="2400" dirty="0" smtClean="0">
                <a:solidFill>
                  <a:srgbClr val="FF0000"/>
                </a:solidFill>
              </a:rPr>
              <a:t>的顧客</a:t>
            </a:r>
            <a:r>
              <a:rPr lang="zh-TW" altLang="en-US" sz="2400" dirty="0">
                <a:solidFill>
                  <a:srgbClr val="FF0000"/>
                </a:solidFill>
              </a:rPr>
              <a:t>租稅偏好為公司最適股利政策</a:t>
            </a:r>
            <a:r>
              <a:rPr lang="zh-TW" altLang="en-US" sz="2400" dirty="0" smtClean="0"/>
              <a:t>。處於</a:t>
            </a:r>
            <a:r>
              <a:rPr lang="zh-TW" altLang="en-US" sz="2400" u="sng" dirty="0"/>
              <a:t>最高</a:t>
            </a:r>
            <a:r>
              <a:rPr lang="zh-TW" altLang="en-US" sz="2400" u="sng" dirty="0" smtClean="0"/>
              <a:t>稅率</a:t>
            </a:r>
            <a:r>
              <a:rPr lang="zh-TW" altLang="en-US" sz="2400" u="sng" dirty="0"/>
              <a:t>級距的</a:t>
            </a:r>
            <a:r>
              <a:rPr lang="zh-TW" altLang="en-US" sz="2400" u="sng" dirty="0" smtClean="0"/>
              <a:t>投資人</a:t>
            </a:r>
            <a:r>
              <a:rPr lang="zh-TW" altLang="en-US" sz="2400" dirty="0"/>
              <a:t>會</a:t>
            </a:r>
            <a:r>
              <a:rPr lang="zh-TW" altLang="en-US" sz="2400" dirty="0" smtClean="0"/>
              <a:t>偏好</a:t>
            </a:r>
            <a:r>
              <a:rPr lang="zh-TW" altLang="en-US" sz="2400" u="sng" dirty="0" smtClean="0"/>
              <a:t>不發放</a:t>
            </a:r>
            <a:r>
              <a:rPr lang="zh-TW" altLang="en-US" sz="2400" dirty="0"/>
              <a:t>或</a:t>
            </a:r>
            <a:r>
              <a:rPr lang="zh-TW" altLang="en-US" sz="2400" u="sng" dirty="0"/>
              <a:t>僅發放低股利的股票</a:t>
            </a:r>
            <a:r>
              <a:rPr lang="en-US" altLang="zh-TW" sz="2400" dirty="0"/>
              <a:t>:</a:t>
            </a:r>
            <a:r>
              <a:rPr lang="zh-TW" altLang="en-US" sz="2400" u="sng" dirty="0"/>
              <a:t>免稅投資人與一般公司</a:t>
            </a:r>
            <a:r>
              <a:rPr lang="zh-TW" altLang="en-US" sz="2400" dirty="0"/>
              <a:t>會</a:t>
            </a:r>
            <a:r>
              <a:rPr lang="zh-TW" altLang="en-US" sz="2400" dirty="0" smtClean="0"/>
              <a:t>偏好</a:t>
            </a:r>
            <a:r>
              <a:rPr lang="zh-TW" altLang="en-US" sz="2400" u="sng" dirty="0"/>
              <a:t>高股利</a:t>
            </a:r>
            <a:r>
              <a:rPr lang="zh-TW" altLang="en-US" sz="2400" dirty="0"/>
              <a:t>的股票。在此</a:t>
            </a:r>
            <a:r>
              <a:rPr lang="zh-TW" altLang="en-US" sz="2400" dirty="0" smtClean="0"/>
              <a:t>情況下，公司</a:t>
            </a:r>
            <a:r>
              <a:rPr lang="zh-TW" altLang="en-US" sz="2400" dirty="0"/>
              <a:t>的最適股利政策即考慮投資人的顧客租稅</a:t>
            </a:r>
            <a:r>
              <a:rPr lang="zh-TW" altLang="en-US" sz="2400" dirty="0" smtClean="0"/>
              <a:t>偏好</a:t>
            </a:r>
            <a:r>
              <a:rPr lang="zh-TW" altLang="en-US" sz="2400" dirty="0"/>
              <a:t>。</a:t>
            </a:r>
          </a:p>
          <a:p>
            <a:pPr algn="just"/>
            <a:r>
              <a:rPr lang="zh-TW" altLang="en-US" sz="2400" dirty="0"/>
              <a:t>實務證據支持顧客租稅效果的</a:t>
            </a:r>
            <a:r>
              <a:rPr lang="zh-TW" altLang="en-US" sz="2400" dirty="0" smtClean="0"/>
              <a:t>存在，例如，艾</a:t>
            </a:r>
            <a:r>
              <a:rPr lang="zh-TW" altLang="en-US" sz="2400" dirty="0"/>
              <a:t>倫</a:t>
            </a:r>
            <a:r>
              <a:rPr lang="en-US" altLang="zh-TW" sz="2400" dirty="0"/>
              <a:t>(Franklin Allen)</a:t>
            </a:r>
            <a:r>
              <a:rPr lang="zh-TW" altLang="en-US" sz="2400" dirty="0"/>
              <a:t>與麥克利</a:t>
            </a:r>
            <a:r>
              <a:rPr lang="en-US" altLang="zh-TW" sz="2400" dirty="0"/>
              <a:t>(</a:t>
            </a:r>
            <a:r>
              <a:rPr lang="en-US" altLang="zh-TW" sz="2400" dirty="0" smtClean="0"/>
              <a:t>Roni</a:t>
            </a:r>
            <a:r>
              <a:rPr lang="zh-TW" altLang="en-US" sz="2400" dirty="0" smtClean="0"/>
              <a:t> </a:t>
            </a:r>
            <a:r>
              <a:rPr lang="en-US" altLang="zh-TW" sz="2400" dirty="0" err="1" smtClean="0"/>
              <a:t>Michaely</a:t>
            </a:r>
            <a:r>
              <a:rPr lang="en-US" altLang="zh-TW" sz="2400" dirty="0" smtClean="0"/>
              <a:t>)</a:t>
            </a:r>
            <a:r>
              <a:rPr lang="zh-TW" altLang="en-US" sz="2400" dirty="0" smtClean="0"/>
              <a:t>曾在</a:t>
            </a:r>
            <a:r>
              <a:rPr lang="en-US" altLang="zh-TW" sz="2400" dirty="0"/>
              <a:t>1996</a:t>
            </a:r>
            <a:r>
              <a:rPr lang="zh-TW" altLang="en-US" sz="2400" dirty="0"/>
              <a:t>年</a:t>
            </a:r>
            <a:r>
              <a:rPr lang="zh-TW" altLang="en-US" sz="2400" dirty="0" smtClean="0"/>
              <a:t>發表，個別</a:t>
            </a:r>
            <a:r>
              <a:rPr lang="zh-TW" altLang="en-US" sz="2400" dirty="0"/>
              <a:t>投資人持有全部股票</a:t>
            </a:r>
            <a:r>
              <a:rPr lang="en-US" altLang="zh-TW" sz="2400" dirty="0" smtClean="0"/>
              <a:t>54%</a:t>
            </a:r>
            <a:r>
              <a:rPr lang="zh-TW" altLang="en-US" sz="2400" dirty="0" smtClean="0"/>
              <a:t>的市值，但僅收到全部股利</a:t>
            </a:r>
            <a:r>
              <a:rPr lang="zh-TW" altLang="en-US" sz="2400" dirty="0"/>
              <a:t>所得的</a:t>
            </a:r>
            <a:r>
              <a:rPr lang="en-US" altLang="zh-TW" sz="2400" dirty="0"/>
              <a:t>35</a:t>
            </a:r>
            <a:r>
              <a:rPr lang="en-US" altLang="zh-TW" sz="2400" dirty="0" smtClean="0"/>
              <a:t>%</a:t>
            </a:r>
            <a:r>
              <a:rPr lang="zh-TW" altLang="en-US" sz="2400" dirty="0" smtClean="0"/>
              <a:t>，此</a:t>
            </a:r>
            <a:r>
              <a:rPr lang="zh-TW" altLang="en-US" sz="2400" dirty="0"/>
              <a:t>即意味</a:t>
            </a:r>
            <a:r>
              <a:rPr lang="zh-TW" altLang="en-US" sz="2400" dirty="0">
                <a:solidFill>
                  <a:srgbClr val="FF0000"/>
                </a:solidFill>
              </a:rPr>
              <a:t>個別投資人傾向於持有低</a:t>
            </a:r>
            <a:r>
              <a:rPr lang="zh-TW" altLang="en-US" sz="2400" dirty="0" smtClean="0">
                <a:solidFill>
                  <a:srgbClr val="FF0000"/>
                </a:solidFill>
              </a:rPr>
              <a:t>股利收益</a:t>
            </a:r>
            <a:r>
              <a:rPr lang="zh-TW" altLang="en-US" sz="2400" dirty="0">
                <a:solidFill>
                  <a:srgbClr val="FF0000"/>
                </a:solidFill>
              </a:rPr>
              <a:t>率的股票</a:t>
            </a:r>
            <a:r>
              <a:rPr lang="zh-TW" altLang="en-US" sz="2400" dirty="0"/>
              <a:t>。</a:t>
            </a:r>
            <a:r>
              <a:rPr lang="zh-TW" altLang="en-US" sz="2400" dirty="0" smtClean="0"/>
              <a:t>當然，適用</a:t>
            </a:r>
            <a:r>
              <a:rPr lang="zh-TW" altLang="en-US" sz="2400" dirty="0"/>
              <a:t>高税率的投資人仍會收到股利所得的</a:t>
            </a:r>
            <a:r>
              <a:rPr lang="zh-TW" altLang="en-US" sz="2400" dirty="0" smtClean="0"/>
              <a:t>事實，意味著顧客</a:t>
            </a:r>
            <a:r>
              <a:rPr lang="zh-TW" altLang="en-US" sz="2400" dirty="0"/>
              <a:t>租稅效果並不</a:t>
            </a:r>
            <a:r>
              <a:rPr lang="zh-TW" altLang="en-US" sz="2400" dirty="0" smtClean="0"/>
              <a:t>完美，即</a:t>
            </a:r>
            <a:r>
              <a:rPr lang="zh-TW" altLang="en-US" sz="2400" b="1" dirty="0" smtClean="0"/>
              <a:t>股利所得</a:t>
            </a:r>
            <a:r>
              <a:rPr lang="zh-TW" altLang="en-US" sz="2400" b="1" dirty="0"/>
              <a:t>稅率非投資人考量</a:t>
            </a:r>
            <a:r>
              <a:rPr lang="zh-TW" altLang="en-US" sz="2400" b="1" dirty="0" smtClean="0"/>
              <a:t>投資組合</a:t>
            </a:r>
            <a:r>
              <a:rPr lang="zh-TW" altLang="en-US" sz="2400" b="1" dirty="0"/>
              <a:t>的唯一决定</a:t>
            </a:r>
            <a:r>
              <a:rPr lang="zh-TW" altLang="en-US" sz="2400" b="1" dirty="0" smtClean="0"/>
              <a:t>因素。</a:t>
            </a:r>
            <a:endParaRPr lang="en-US" altLang="zh-TW" sz="2400" b="1" dirty="0"/>
          </a:p>
        </p:txBody>
      </p:sp>
      <p:sp>
        <p:nvSpPr>
          <p:cNvPr id="8" name="文本框 1">
            <a:extLst>
              <a:ext uri="{FF2B5EF4-FFF2-40B4-BE49-F238E27FC236}">
                <a16:creationId xmlns:a16="http://schemas.microsoft.com/office/drawing/2014/main" id="{F4D6AE02-0B03-47D0-B8C9-B2880570B3D5}"/>
              </a:ext>
            </a:extLst>
          </p:cNvPr>
          <p:cNvSpPr txBox="1"/>
          <p:nvPr/>
        </p:nvSpPr>
        <p:spPr>
          <a:xfrm>
            <a:off x="2319972" y="1001933"/>
            <a:ext cx="745266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顧客效果</a:t>
            </a:r>
            <a:r>
              <a:rPr lang="en-US" altLang="zh-TW" sz="2400" b="1" dirty="0">
                <a:gradFill>
                  <a:gsLst>
                    <a:gs pos="100000">
                      <a:srgbClr val="6AAABA"/>
                    </a:gs>
                    <a:gs pos="0">
                      <a:srgbClr val="D93339"/>
                    </a:gs>
                  </a:gsLst>
                  <a:lin ang="2700000" scaled="1"/>
                </a:gradFill>
                <a:cs typeface="+mn-ea"/>
                <a:sym typeface="+mn-lt"/>
              </a:rPr>
              <a:t> </a:t>
            </a:r>
            <a:r>
              <a:rPr lang="en-US" altLang="zh-TW" sz="2400" b="1" dirty="0" smtClean="0">
                <a:gradFill>
                  <a:gsLst>
                    <a:gs pos="100000">
                      <a:srgbClr val="6AAABA"/>
                    </a:gs>
                    <a:gs pos="0">
                      <a:srgbClr val="D93339"/>
                    </a:gs>
                  </a:gsLst>
                  <a:lin ang="2700000" scaled="1"/>
                </a:gradFill>
                <a:cs typeface="+mn-ea"/>
                <a:sym typeface="+mn-lt"/>
              </a:rPr>
              <a:t>Clientele Effect</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39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06808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540907" y="1591436"/>
            <a:ext cx="911018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股東提供企業內部長期資金進行各項營運</a:t>
            </a:r>
            <a:r>
              <a:rPr kumimoji="0" lang="zh-TW" altLang="en-US" sz="2400" b="0" i="0" u="none" strike="noStrike" kern="1200" cap="none" spc="0" normalizeH="0" baseline="0" noProof="0" dirty="0">
                <a:ln>
                  <a:noFill/>
                </a:ln>
                <a:solidFill>
                  <a:prstClr val="black"/>
                </a:solidFill>
                <a:effectLst/>
                <a:uLnTx/>
                <a:uFillTx/>
                <a:latin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當企業有獲利時得</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發放</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股利</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給股東作為投資的報酬</a:t>
            </a:r>
            <a:r>
              <a:rPr kumimoji="0" lang="zh-TW" altLang="en-US" sz="2400" b="0" i="0" u="none" strike="noStrike" kern="1200" cap="none" spc="0" normalizeH="0" baseline="0" noProof="0" dirty="0" smtClean="0">
                <a:ln>
                  <a:noFill/>
                </a:ln>
                <a:solidFill>
                  <a:prstClr val="black"/>
                </a:solidFill>
                <a:effectLst/>
                <a:uLnTx/>
                <a:uFillTx/>
                <a:latin typeface="新細明體" panose="02020500000000000000" pitchFamily="18" charset="-120"/>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也就是</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對盈餘的</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分配。</a:t>
            </a:r>
            <a:endPar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inpin heiti" panose="020F0502020204030204"/>
              <a:cs typeface="+mn-cs"/>
            </a:endParaRPr>
          </a:p>
        </p:txBody>
      </p:sp>
      <p:pic>
        <p:nvPicPr>
          <p:cNvPr id="5" name="圖片 4"/>
          <p:cNvPicPr>
            <a:picLocks noChangeAspect="1"/>
          </p:cNvPicPr>
          <p:nvPr/>
        </p:nvPicPr>
        <p:blipFill>
          <a:blip r:embed="rId3"/>
          <a:stretch>
            <a:fillRect/>
          </a:stretch>
        </p:blipFill>
        <p:spPr>
          <a:xfrm>
            <a:off x="1664262" y="2792410"/>
            <a:ext cx="8519699" cy="3065258"/>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275626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620061"/>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文本框 1">
            <a:extLst>
              <a:ext uri="{FF2B5EF4-FFF2-40B4-BE49-F238E27FC236}">
                <a16:creationId xmlns:a16="http://schemas.microsoft.com/office/drawing/2014/main" id="{F4D6AE02-0B03-47D0-B8C9-B2880570B3D5}"/>
              </a:ext>
            </a:extLst>
          </p:cNvPr>
          <p:cNvSpPr txBox="1"/>
          <p:nvPr/>
        </p:nvSpPr>
        <p:spPr>
          <a:xfrm>
            <a:off x="2319972" y="1001933"/>
            <a:ext cx="745266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顧客效果</a:t>
            </a:r>
            <a:r>
              <a:rPr lang="en-US" altLang="zh-TW" sz="2400" b="1" dirty="0">
                <a:gradFill>
                  <a:gsLst>
                    <a:gs pos="100000">
                      <a:srgbClr val="6AAABA"/>
                    </a:gs>
                    <a:gs pos="0">
                      <a:srgbClr val="D93339"/>
                    </a:gs>
                  </a:gsLst>
                  <a:lin ang="2700000" scaled="1"/>
                </a:gradFill>
                <a:cs typeface="+mn-ea"/>
                <a:sym typeface="+mn-lt"/>
              </a:rPr>
              <a:t> </a:t>
            </a:r>
            <a:r>
              <a:rPr lang="en-US" altLang="zh-TW" sz="2400" b="1" dirty="0" smtClean="0">
                <a:gradFill>
                  <a:gsLst>
                    <a:gs pos="100000">
                      <a:srgbClr val="6AAABA"/>
                    </a:gs>
                    <a:gs pos="0">
                      <a:srgbClr val="D93339"/>
                    </a:gs>
                  </a:gsLst>
                  <a:lin ang="2700000" scaled="1"/>
                </a:gradFill>
                <a:cs typeface="+mn-ea"/>
                <a:sym typeface="+mn-lt"/>
              </a:rPr>
              <a:t>Clientele Effect</a:t>
            </a:r>
            <a:endParaRPr lang="zh-CN" altLang="en-US" sz="1100" dirty="0">
              <a:gradFill>
                <a:gsLst>
                  <a:gs pos="100000">
                    <a:srgbClr val="6AAABA"/>
                  </a:gs>
                  <a:gs pos="0">
                    <a:srgbClr val="D93339"/>
                  </a:gs>
                </a:gsLst>
                <a:lin ang="2700000" scaled="1"/>
              </a:gradFill>
              <a:cs typeface="+mn-ea"/>
              <a:sym typeface="+mn-lt"/>
            </a:endParaRPr>
          </a:p>
        </p:txBody>
      </p:sp>
      <p:graphicFrame>
        <p:nvGraphicFramePr>
          <p:cNvPr id="2" name="表格 1"/>
          <p:cNvGraphicFramePr>
            <a:graphicFrameLocks noGrp="1"/>
          </p:cNvGraphicFramePr>
          <p:nvPr>
            <p:extLst/>
          </p:nvPr>
        </p:nvGraphicFramePr>
        <p:xfrm>
          <a:off x="1351684" y="1907618"/>
          <a:ext cx="9416166" cy="4477410"/>
        </p:xfrm>
        <a:graphic>
          <a:graphicData uri="http://schemas.openxmlformats.org/drawingml/2006/table">
            <a:tbl>
              <a:tblPr firstRow="1" bandRow="1">
                <a:tableStyleId>{616DA210-FB5B-4158-B5E0-FEB733F419BA}</a:tableStyleId>
              </a:tblPr>
              <a:tblGrid>
                <a:gridCol w="3493257">
                  <a:extLst>
                    <a:ext uri="{9D8B030D-6E8A-4147-A177-3AD203B41FA5}">
                      <a16:colId xmlns:a16="http://schemas.microsoft.com/office/drawing/2014/main" val="2993525030"/>
                    </a:ext>
                  </a:extLst>
                </a:gridCol>
                <a:gridCol w="4001831">
                  <a:extLst>
                    <a:ext uri="{9D8B030D-6E8A-4147-A177-3AD203B41FA5}">
                      <a16:colId xmlns:a16="http://schemas.microsoft.com/office/drawing/2014/main" val="888983903"/>
                    </a:ext>
                  </a:extLst>
                </a:gridCol>
                <a:gridCol w="1921078">
                  <a:extLst>
                    <a:ext uri="{9D8B030D-6E8A-4147-A177-3AD203B41FA5}">
                      <a16:colId xmlns:a16="http://schemas.microsoft.com/office/drawing/2014/main" val="3137235220"/>
                    </a:ext>
                  </a:extLst>
                </a:gridCol>
              </a:tblGrid>
              <a:tr h="268018">
                <a:tc gridSpan="3">
                  <a:txBody>
                    <a:bodyPr/>
                    <a:lstStyle/>
                    <a:p>
                      <a:pPr algn="ctr"/>
                      <a:r>
                        <a:rPr lang="zh-TW" altLang="en-US" sz="2400" b="0" dirty="0" smtClean="0"/>
                        <a:t>表</a:t>
                      </a:r>
                      <a:r>
                        <a:rPr lang="en-US" altLang="zh-TW" sz="2400" b="0" dirty="0" smtClean="0"/>
                        <a:t>17.3</a:t>
                      </a:r>
                      <a:endParaRPr lang="zh-TW" altLang="en-US" sz="2400" b="0" dirty="0"/>
                    </a:p>
                  </a:txBody>
                  <a:tcPr anchor="ctr"/>
                </a:tc>
                <a:tc hMerge="1">
                  <a:txBody>
                    <a:bodyPr/>
                    <a:lstStyle/>
                    <a:p>
                      <a:endParaRPr lang="zh-TW" altLang="en-US" b="0" dirty="0"/>
                    </a:p>
                  </a:txBody>
                  <a:tcPr anchor="ctr"/>
                </a:tc>
                <a:tc hMerge="1">
                  <a:txBody>
                    <a:bodyPr/>
                    <a:lstStyle/>
                    <a:p>
                      <a:pPr algn="ctr"/>
                      <a:endParaRPr lang="zh-TW" altLang="en-US" b="0" dirty="0"/>
                    </a:p>
                  </a:txBody>
                  <a:tcPr anchor="ctr"/>
                </a:tc>
                <a:extLst>
                  <a:ext uri="{0D108BD9-81ED-4DB2-BD59-A6C34878D82A}">
                    <a16:rowId xmlns:a16="http://schemas.microsoft.com/office/drawing/2014/main" val="4218519159"/>
                  </a:ext>
                </a:extLst>
              </a:tr>
              <a:tr h="670035">
                <a:tc>
                  <a:txBody>
                    <a:bodyPr/>
                    <a:lstStyle/>
                    <a:p>
                      <a:r>
                        <a:rPr lang="zh-TW" altLang="en-US" b="0" dirty="0" smtClean="0"/>
                        <a:t>投資人</a:t>
                      </a:r>
                      <a:endParaRPr lang="zh-TW" altLang="en-US" b="0" dirty="0"/>
                    </a:p>
                  </a:txBody>
                  <a:tcPr anchor="ctr"/>
                </a:tc>
                <a:tc>
                  <a:txBody>
                    <a:bodyPr/>
                    <a:lstStyle/>
                    <a:p>
                      <a:r>
                        <a:rPr lang="zh-TW" altLang="en-US" b="0" dirty="0" smtClean="0"/>
                        <a:t>股利政策偏好</a:t>
                      </a:r>
                      <a:endParaRPr lang="zh-TW" altLang="en-US" b="0" dirty="0"/>
                    </a:p>
                  </a:txBody>
                  <a:tcPr anchor="ctr"/>
                </a:tc>
                <a:tc>
                  <a:txBody>
                    <a:bodyPr/>
                    <a:lstStyle/>
                    <a:p>
                      <a:pPr algn="ctr"/>
                      <a:r>
                        <a:rPr lang="zh-TW" altLang="en-US" b="0" dirty="0" smtClean="0"/>
                        <a:t>佔投資人比重</a:t>
                      </a:r>
                      <a:endParaRPr lang="zh-TW" altLang="en-US" b="0" dirty="0"/>
                    </a:p>
                  </a:txBody>
                  <a:tcPr anchor="ctr"/>
                </a:tc>
                <a:extLst>
                  <a:ext uri="{0D108BD9-81ED-4DB2-BD59-A6C34878D82A}">
                    <a16:rowId xmlns:a16="http://schemas.microsoft.com/office/drawing/2014/main" val="3314124109"/>
                  </a:ext>
                </a:extLst>
              </a:tr>
              <a:tr h="670035">
                <a:tc>
                  <a:txBody>
                    <a:bodyPr/>
                    <a:lstStyle/>
                    <a:p>
                      <a:r>
                        <a:rPr lang="zh-TW" altLang="en-US" b="0" dirty="0" smtClean="0"/>
                        <a:t>個別投資人</a:t>
                      </a:r>
                      <a:endParaRPr lang="zh-TW" altLang="en-US" b="0" dirty="0"/>
                    </a:p>
                  </a:txBody>
                  <a:tcPr anchor="ctr"/>
                </a:tc>
                <a:tc>
                  <a:txBody>
                    <a:bodyPr/>
                    <a:lstStyle/>
                    <a:p>
                      <a:r>
                        <a:rPr lang="zh-TW" altLang="en-US" b="0" dirty="0" smtClean="0"/>
                        <a:t>股利所得有租稅負擔</a:t>
                      </a:r>
                      <a:endParaRPr lang="zh-TW" altLang="en-US" b="0" dirty="0"/>
                    </a:p>
                  </a:txBody>
                  <a:tcPr anchor="ctr"/>
                </a:tc>
                <a:tc>
                  <a:txBody>
                    <a:bodyPr/>
                    <a:lstStyle/>
                    <a:p>
                      <a:pPr algn="ctr"/>
                      <a:r>
                        <a:rPr lang="zh-TW" altLang="en-US" b="0" dirty="0" smtClean="0"/>
                        <a:t>～</a:t>
                      </a:r>
                      <a:r>
                        <a:rPr lang="en-US" altLang="zh-TW" b="0" dirty="0" smtClean="0"/>
                        <a:t>52%</a:t>
                      </a:r>
                      <a:endParaRPr lang="zh-TW" altLang="en-US" b="0" dirty="0"/>
                    </a:p>
                  </a:txBody>
                  <a:tcPr anchor="ctr"/>
                </a:tc>
                <a:extLst>
                  <a:ext uri="{0D108BD9-81ED-4DB2-BD59-A6C34878D82A}">
                    <a16:rowId xmlns:a16="http://schemas.microsoft.com/office/drawing/2014/main" val="1856258989"/>
                  </a:ext>
                </a:extLst>
              </a:tr>
              <a:tr h="670035">
                <a:tc>
                  <a:txBody>
                    <a:bodyPr/>
                    <a:lstStyle/>
                    <a:p>
                      <a:endParaRPr lang="zh-TW" altLang="en-US" b="0" dirty="0"/>
                    </a:p>
                  </a:txBody>
                  <a:tcPr anchor="ctr"/>
                </a:tc>
                <a:tc>
                  <a:txBody>
                    <a:bodyPr/>
                    <a:lstStyle/>
                    <a:p>
                      <a:r>
                        <a:rPr lang="zh-TW" altLang="en-US" b="0" dirty="0" smtClean="0"/>
                        <a:t>偏好股份買回</a:t>
                      </a:r>
                      <a:endParaRPr lang="zh-TW" altLang="en-US" b="0" dirty="0"/>
                    </a:p>
                  </a:txBody>
                  <a:tcPr anchor="ctr"/>
                </a:tc>
                <a:tc>
                  <a:txBody>
                    <a:bodyPr/>
                    <a:lstStyle/>
                    <a:p>
                      <a:pPr algn="ctr"/>
                      <a:endParaRPr lang="zh-TW" altLang="en-US" b="0" dirty="0"/>
                    </a:p>
                  </a:txBody>
                  <a:tcPr anchor="ctr"/>
                </a:tc>
                <a:extLst>
                  <a:ext uri="{0D108BD9-81ED-4DB2-BD59-A6C34878D82A}">
                    <a16:rowId xmlns:a16="http://schemas.microsoft.com/office/drawing/2014/main" val="803634491"/>
                  </a:ext>
                </a:extLst>
              </a:tr>
              <a:tr h="670035">
                <a:tc>
                  <a:txBody>
                    <a:bodyPr/>
                    <a:lstStyle/>
                    <a:p>
                      <a:r>
                        <a:rPr lang="zh-TW" altLang="en-US" b="0" dirty="0" smtClean="0"/>
                        <a:t>機構、退休基金及退休帳戶</a:t>
                      </a:r>
                      <a:endParaRPr lang="zh-TW" altLang="en-US" b="0" dirty="0"/>
                    </a:p>
                  </a:txBody>
                  <a:tcPr anchor="ctr"/>
                </a:tc>
                <a:tc>
                  <a:txBody>
                    <a:bodyPr/>
                    <a:lstStyle/>
                    <a:p>
                      <a:r>
                        <a:rPr lang="zh-TW" altLang="en-US" b="0" dirty="0" smtClean="0"/>
                        <a:t>無租稅差異</a:t>
                      </a:r>
                      <a:endParaRPr lang="zh-TW" altLang="en-US" b="0" dirty="0"/>
                    </a:p>
                  </a:txBody>
                  <a:tcPr anchor="ctr"/>
                </a:tc>
                <a:tc>
                  <a:txBody>
                    <a:bodyPr/>
                    <a:lstStyle/>
                    <a:p>
                      <a:pPr algn="ctr"/>
                      <a:r>
                        <a:rPr lang="zh-TW" altLang="en-US" b="0" dirty="0" smtClean="0"/>
                        <a:t>～</a:t>
                      </a:r>
                      <a:r>
                        <a:rPr lang="en-US" altLang="zh-TW" b="0" dirty="0" smtClean="0"/>
                        <a:t>47%</a:t>
                      </a:r>
                      <a:endParaRPr lang="zh-TW" altLang="en-US" b="0" dirty="0"/>
                    </a:p>
                  </a:txBody>
                  <a:tcPr anchor="ctr"/>
                </a:tc>
                <a:extLst>
                  <a:ext uri="{0D108BD9-81ED-4DB2-BD59-A6C34878D82A}">
                    <a16:rowId xmlns:a16="http://schemas.microsoft.com/office/drawing/2014/main" val="901625633"/>
                  </a:ext>
                </a:extLst>
              </a:tr>
              <a:tr h="670035">
                <a:tc>
                  <a:txBody>
                    <a:bodyPr/>
                    <a:lstStyle/>
                    <a:p>
                      <a:endParaRPr lang="zh-TW" altLang="en-US" b="0" dirty="0"/>
                    </a:p>
                  </a:txBody>
                  <a:tcPr anchor="ctr"/>
                </a:tc>
                <a:tc>
                  <a:txBody>
                    <a:bodyPr/>
                    <a:lstStyle/>
                    <a:p>
                      <a:r>
                        <a:rPr lang="zh-TW" altLang="en-US" b="0" dirty="0" smtClean="0"/>
                        <a:t>偏好可配合所得需求的股利政策</a:t>
                      </a:r>
                      <a:endParaRPr lang="zh-TW" altLang="en-US" b="0" dirty="0"/>
                    </a:p>
                  </a:txBody>
                  <a:tcPr anchor="ctr"/>
                </a:tc>
                <a:tc>
                  <a:txBody>
                    <a:bodyPr/>
                    <a:lstStyle/>
                    <a:p>
                      <a:pPr algn="ctr"/>
                      <a:endParaRPr lang="zh-TW" altLang="en-US" b="0" dirty="0"/>
                    </a:p>
                  </a:txBody>
                  <a:tcPr anchor="ctr"/>
                </a:tc>
                <a:extLst>
                  <a:ext uri="{0D108BD9-81ED-4DB2-BD59-A6C34878D82A}">
                    <a16:rowId xmlns:a16="http://schemas.microsoft.com/office/drawing/2014/main" val="1500173773"/>
                  </a:ext>
                </a:extLst>
              </a:tr>
              <a:tr h="670035">
                <a:tc>
                  <a:txBody>
                    <a:bodyPr/>
                    <a:lstStyle/>
                    <a:p>
                      <a:r>
                        <a:rPr lang="zh-TW" altLang="en-US" b="0" dirty="0" smtClean="0"/>
                        <a:t>一般公司</a:t>
                      </a:r>
                      <a:endParaRPr lang="zh-TW" altLang="en-US" b="0" dirty="0"/>
                    </a:p>
                  </a:txBody>
                  <a:tcPr anchor="ctr"/>
                </a:tc>
                <a:tc>
                  <a:txBody>
                    <a:bodyPr/>
                    <a:lstStyle/>
                    <a:p>
                      <a:r>
                        <a:rPr lang="zh-TW" altLang="en-US" b="0" dirty="0" smtClean="0"/>
                        <a:t>股利所得有租稅好處</a:t>
                      </a:r>
                      <a:endParaRPr lang="zh-TW" altLang="en-US" b="0" dirty="0"/>
                    </a:p>
                  </a:txBody>
                  <a:tcPr anchor="ctr"/>
                </a:tc>
                <a:tc>
                  <a:txBody>
                    <a:bodyPr/>
                    <a:lstStyle/>
                    <a:p>
                      <a:pPr algn="ctr"/>
                      <a:r>
                        <a:rPr lang="zh-TW" altLang="en-US" b="0" dirty="0" smtClean="0"/>
                        <a:t>～</a:t>
                      </a:r>
                      <a:r>
                        <a:rPr lang="en-US" altLang="zh-TW" b="0" dirty="0" smtClean="0"/>
                        <a:t>1%</a:t>
                      </a:r>
                      <a:endParaRPr lang="zh-TW" altLang="en-US" b="0" dirty="0"/>
                    </a:p>
                  </a:txBody>
                  <a:tcPr anchor="ctr"/>
                </a:tc>
                <a:extLst>
                  <a:ext uri="{0D108BD9-81ED-4DB2-BD59-A6C34878D82A}">
                    <a16:rowId xmlns:a16="http://schemas.microsoft.com/office/drawing/2014/main" val="782956108"/>
                  </a:ext>
                </a:extLst>
              </a:tr>
            </a:tbl>
          </a:graphicData>
        </a:graphic>
      </p:graphicFrame>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40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0300330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250" fill="hold"/>
                                        <p:tgtEl>
                                          <p:spTgt spid="5"/>
                                        </p:tgtEl>
                                        <p:attrNameLst>
                                          <p:attrName>ppt_x</p:attrName>
                                        </p:attrNameLst>
                                      </p:cBhvr>
                                      <p:tavLst>
                                        <p:tav tm="0">
                                          <p:val>
                                            <p:strVal val="#ppt_x"/>
                                          </p:val>
                                        </p:tav>
                                        <p:tav tm="100000">
                                          <p:val>
                                            <p:strVal val="#ppt_x"/>
                                          </p:val>
                                        </p:tav>
                                      </p:tavLst>
                                    </p:anim>
                                    <p:anim calcmode="lin" valueType="num">
                                      <p:cBhvr additive="base">
                                        <p:cTn id="17"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620061"/>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1791093"/>
            <a:ext cx="8398566" cy="3785652"/>
          </a:xfrm>
          <a:prstGeom prst="rect">
            <a:avLst/>
          </a:prstGeom>
          <a:noFill/>
        </p:spPr>
        <p:txBody>
          <a:bodyPr wrap="square" rtlCol="0">
            <a:spAutoFit/>
          </a:bodyPr>
          <a:lstStyle/>
          <a:p>
            <a:pPr algn="just">
              <a:lnSpc>
                <a:spcPct val="200000"/>
              </a:lnSpc>
            </a:pPr>
            <a:r>
              <a:rPr lang="zh-TW" altLang="en-US" sz="2400" dirty="0" smtClean="0"/>
              <a:t>其他的顧客策略為動態顧客效果，也稱為</a:t>
            </a:r>
            <a:r>
              <a:rPr lang="zh-TW" altLang="en-US" sz="2400" b="1" dirty="0" smtClean="0"/>
              <a:t>股利</a:t>
            </a:r>
            <a:r>
              <a:rPr lang="zh-TW" altLang="en-US" sz="2400" b="1" dirty="0"/>
              <a:t>獲取</a:t>
            </a:r>
            <a:r>
              <a:rPr lang="zh-TW" altLang="en-US" sz="2400" b="1" dirty="0" smtClean="0"/>
              <a:t>理論</a:t>
            </a:r>
            <a:r>
              <a:rPr lang="en-US" altLang="zh-TW" sz="2400" b="1" dirty="0" smtClean="0"/>
              <a:t>(dividend-capture</a:t>
            </a:r>
            <a:r>
              <a:rPr lang="zh-TW" altLang="en-US" sz="2400" b="1" dirty="0"/>
              <a:t> </a:t>
            </a:r>
            <a:r>
              <a:rPr lang="en-US" altLang="zh-TW" sz="2400" b="1" dirty="0" smtClean="0"/>
              <a:t>theor</a:t>
            </a:r>
            <a:r>
              <a:rPr lang="en-US" altLang="zh-TW" sz="2400" b="1" dirty="0"/>
              <a:t>y</a:t>
            </a:r>
            <a:r>
              <a:rPr lang="en-US" altLang="zh-TW" sz="2400" b="1" dirty="0" smtClean="0"/>
              <a:t>)</a:t>
            </a:r>
            <a:r>
              <a:rPr lang="zh-TW" altLang="en-US" sz="2400" dirty="0" smtClean="0"/>
              <a:t>。此</a:t>
            </a:r>
            <a:r>
              <a:rPr lang="zh-TW" altLang="en-US" sz="2400" dirty="0"/>
              <a:t>理論</a:t>
            </a:r>
            <a:r>
              <a:rPr lang="zh-TW" altLang="en-US" sz="2400" dirty="0" smtClean="0"/>
              <a:t>指出，若</a:t>
            </a:r>
            <a:r>
              <a:rPr lang="zh-TW" altLang="en-US" sz="2400" dirty="0"/>
              <a:t>不考慮交易</a:t>
            </a:r>
            <a:r>
              <a:rPr lang="zh-TW" altLang="en-US" sz="2400" dirty="0" smtClean="0"/>
              <a:t>成本，投資人</a:t>
            </a:r>
            <a:r>
              <a:rPr lang="zh-TW" altLang="en-US" sz="2400" dirty="0"/>
              <a:t>可以在公司發放股利時買賣</a:t>
            </a:r>
            <a:r>
              <a:rPr lang="zh-TW" altLang="en-US" sz="2400" dirty="0" smtClean="0"/>
              <a:t>股票，所以</a:t>
            </a:r>
            <a:r>
              <a:rPr lang="zh-TW" altLang="en-US" sz="2400" dirty="0"/>
              <a:t>免稅投資人會收到</a:t>
            </a:r>
            <a:r>
              <a:rPr lang="zh-TW" altLang="en-US" sz="2400" dirty="0" smtClean="0"/>
              <a:t>股利；也就是</a:t>
            </a:r>
            <a:r>
              <a:rPr lang="zh-TW" altLang="en-US" sz="2400" dirty="0"/>
              <a:t>免稅投資人無須隨時持有高股利</a:t>
            </a:r>
            <a:r>
              <a:rPr lang="zh-TW" altLang="en-US" sz="2400" dirty="0" smtClean="0"/>
              <a:t>股票，僅需</a:t>
            </a:r>
            <a:r>
              <a:rPr lang="zh-TW" altLang="en-US" sz="2400" dirty="0"/>
              <a:t>在公司實際發放股利時持有即可。</a:t>
            </a:r>
            <a:endParaRPr lang="en-US" altLang="zh-TW" sz="2400" b="1" dirty="0"/>
          </a:p>
        </p:txBody>
      </p:sp>
      <p:sp>
        <p:nvSpPr>
          <p:cNvPr id="8" name="文本框 1">
            <a:extLst>
              <a:ext uri="{FF2B5EF4-FFF2-40B4-BE49-F238E27FC236}">
                <a16:creationId xmlns:a16="http://schemas.microsoft.com/office/drawing/2014/main" id="{F4D6AE02-0B03-47D0-B8C9-B2880570B3D5}"/>
              </a:ext>
            </a:extLst>
          </p:cNvPr>
          <p:cNvSpPr txBox="1"/>
          <p:nvPr/>
        </p:nvSpPr>
        <p:spPr>
          <a:xfrm>
            <a:off x="2319972" y="1001933"/>
            <a:ext cx="745266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顧客效果</a:t>
            </a:r>
            <a:r>
              <a:rPr lang="en-US" altLang="zh-TW" sz="2400" b="1" dirty="0">
                <a:gradFill>
                  <a:gsLst>
                    <a:gs pos="100000">
                      <a:srgbClr val="6AAABA"/>
                    </a:gs>
                    <a:gs pos="0">
                      <a:srgbClr val="D93339"/>
                    </a:gs>
                  </a:gsLst>
                  <a:lin ang="2700000" scaled="1"/>
                </a:gradFill>
                <a:cs typeface="+mn-ea"/>
                <a:sym typeface="+mn-lt"/>
              </a:rPr>
              <a:t> </a:t>
            </a:r>
            <a:r>
              <a:rPr lang="en-US" altLang="zh-TW" sz="2400" b="1" dirty="0" smtClean="0">
                <a:gradFill>
                  <a:gsLst>
                    <a:gs pos="100000">
                      <a:srgbClr val="6AAABA"/>
                    </a:gs>
                    <a:gs pos="0">
                      <a:srgbClr val="D93339"/>
                    </a:gs>
                  </a:gsLst>
                  <a:lin ang="2700000" scaled="1"/>
                </a:gradFill>
                <a:cs typeface="+mn-ea"/>
                <a:sym typeface="+mn-lt"/>
              </a:rPr>
              <a:t>Clientele Effect</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41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518507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620061"/>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1848679" y="1791093"/>
            <a:ext cx="8398566" cy="4422493"/>
          </a:xfrm>
          <a:prstGeom prst="rect">
            <a:avLst/>
          </a:prstGeom>
          <a:noFill/>
        </p:spPr>
        <p:txBody>
          <a:bodyPr wrap="square" rtlCol="0">
            <a:spAutoFit/>
          </a:bodyPr>
          <a:lstStyle/>
          <a:p>
            <a:pPr algn="just">
              <a:lnSpc>
                <a:spcPts val="3400"/>
              </a:lnSpc>
            </a:pPr>
            <a:r>
              <a:rPr lang="zh-TW" altLang="en-US" sz="2400" dirty="0"/>
              <a:t>此理論隱含著</a:t>
            </a:r>
            <a:r>
              <a:rPr lang="zh-TW" altLang="en-US" sz="2400" dirty="0">
                <a:solidFill>
                  <a:srgbClr val="FF0000"/>
                </a:solidFill>
              </a:rPr>
              <a:t>應該留意在除息日附近的大額股票交易</a:t>
            </a:r>
            <a:r>
              <a:rPr lang="zh-TW" altLang="en-US" sz="2400" dirty="0" smtClean="0">
                <a:solidFill>
                  <a:srgbClr val="FF0000"/>
                </a:solidFill>
              </a:rPr>
              <a:t>量</a:t>
            </a:r>
            <a:r>
              <a:rPr lang="zh-TW" altLang="en-US" sz="2400" dirty="0" smtClean="0"/>
              <a:t>，即</a:t>
            </a:r>
            <a:r>
              <a:rPr lang="zh-TW" altLang="en-US" sz="2400" dirty="0"/>
              <a:t>高稅率投資人</a:t>
            </a:r>
            <a:r>
              <a:rPr lang="zh-TW" altLang="en-US" sz="2400" dirty="0" smtClean="0"/>
              <a:t>與低稅率</a:t>
            </a:r>
            <a:r>
              <a:rPr lang="zh-TW" altLang="en-US" sz="2400" dirty="0"/>
              <a:t>投資人因預期股利</a:t>
            </a:r>
            <a:r>
              <a:rPr lang="zh-TW" altLang="en-US" sz="2400" dirty="0" smtClean="0"/>
              <a:t>發放，而</a:t>
            </a:r>
            <a:r>
              <a:rPr lang="zh-TW" altLang="en-US" sz="2400" dirty="0"/>
              <a:t>分別出售與買入</a:t>
            </a:r>
            <a:r>
              <a:rPr lang="zh-TW" altLang="en-US" sz="2400" dirty="0" smtClean="0"/>
              <a:t>股票，然後</a:t>
            </a:r>
            <a:r>
              <a:rPr lang="zh-TW" altLang="en-US" sz="2400" dirty="0"/>
              <a:t>在除息</a:t>
            </a:r>
            <a:r>
              <a:rPr lang="zh-TW" altLang="en-US" sz="2400" dirty="0" smtClean="0"/>
              <a:t>日後，再</a:t>
            </a:r>
            <a:r>
              <a:rPr lang="zh-TW" altLang="en-US" sz="2400" dirty="0"/>
              <a:t>執行</a:t>
            </a:r>
            <a:r>
              <a:rPr lang="zh-TW" altLang="en-US" sz="2400" dirty="0" smtClean="0"/>
              <a:t>反向</a:t>
            </a:r>
            <a:r>
              <a:rPr lang="zh-TW" altLang="en-US" sz="2400" dirty="0"/>
              <a:t>交易的</a:t>
            </a:r>
            <a:r>
              <a:rPr lang="zh-TW" altLang="en-US" sz="2400" dirty="0" smtClean="0"/>
              <a:t>現象，圖</a:t>
            </a:r>
            <a:r>
              <a:rPr lang="en-US" altLang="zh-TW" sz="2400" dirty="0" smtClean="0"/>
              <a:t>17.6</a:t>
            </a:r>
            <a:r>
              <a:rPr lang="zh-TW" altLang="en-US" sz="2400" dirty="0"/>
              <a:t>舉例說明價值線公司</a:t>
            </a:r>
            <a:r>
              <a:rPr lang="en-US" altLang="zh-TW" sz="2400" dirty="0"/>
              <a:t>(Value </a:t>
            </a:r>
            <a:r>
              <a:rPr lang="en-US" altLang="zh-TW" sz="2400" dirty="0" smtClean="0"/>
              <a:t>Line</a:t>
            </a:r>
            <a:r>
              <a:rPr lang="zh-TW" altLang="en-US" sz="2400" dirty="0" smtClean="0"/>
              <a:t>，</a:t>
            </a:r>
            <a:r>
              <a:rPr lang="en-US" altLang="zh-TW" sz="2400" dirty="0" smtClean="0"/>
              <a:t> </a:t>
            </a:r>
            <a:r>
              <a:rPr lang="en-US" altLang="zh-TW" sz="2400" dirty="0" err="1"/>
              <a:t>Inc</a:t>
            </a:r>
            <a:r>
              <a:rPr lang="en-US" altLang="zh-TW" sz="2400" dirty="0"/>
              <a:t>)</a:t>
            </a:r>
            <a:r>
              <a:rPr lang="zh-TW" altLang="en-US" sz="2400" dirty="0"/>
              <a:t>在</a:t>
            </a:r>
            <a:r>
              <a:rPr lang="en-US" altLang="zh-TW" sz="2400" dirty="0"/>
              <a:t>2004</a:t>
            </a:r>
            <a:r>
              <a:rPr lang="zh-TW" altLang="en-US" sz="2400" dirty="0"/>
              <a:t>年的股票價格</a:t>
            </a:r>
            <a:r>
              <a:rPr lang="zh-TW" altLang="en-US" sz="2400" dirty="0" smtClean="0"/>
              <a:t>與交易</a:t>
            </a:r>
            <a:r>
              <a:rPr lang="zh-TW" altLang="en-US" sz="2400" dirty="0"/>
              <a:t>量。該公司在</a:t>
            </a:r>
            <a:r>
              <a:rPr lang="en-US" altLang="zh-TW" sz="2400" dirty="0"/>
              <a:t>4</a:t>
            </a:r>
            <a:r>
              <a:rPr lang="zh-TW" altLang="en-US" sz="2400" dirty="0"/>
              <a:t>月</a:t>
            </a:r>
            <a:r>
              <a:rPr lang="en-US" altLang="zh-TW" sz="2400" dirty="0"/>
              <a:t>23</a:t>
            </a:r>
            <a:r>
              <a:rPr lang="zh-TW" altLang="en-US" sz="2400" dirty="0"/>
              <a:t>日宣布將累積的現金部位用於發放每股</a:t>
            </a:r>
            <a:r>
              <a:rPr lang="en-US" altLang="zh-TW" sz="2400" dirty="0"/>
              <a:t>17.5</a:t>
            </a:r>
            <a:r>
              <a:rPr lang="zh-TW" altLang="en-US" sz="2400" dirty="0"/>
              <a:t>美元的特殊</a:t>
            </a:r>
            <a:r>
              <a:rPr lang="zh-TW" altLang="en-US" sz="2400" dirty="0" smtClean="0"/>
              <a:t>股利，其</a:t>
            </a:r>
            <a:r>
              <a:rPr lang="zh-TW" altLang="en-US" sz="2400" dirty="0"/>
              <a:t>除息日為</a:t>
            </a:r>
            <a:r>
              <a:rPr lang="en-US" altLang="zh-TW" sz="2400" dirty="0"/>
              <a:t>5</a:t>
            </a:r>
            <a:r>
              <a:rPr lang="zh-TW" altLang="en-US" sz="2400" dirty="0"/>
              <a:t>月</a:t>
            </a:r>
            <a:r>
              <a:rPr lang="en-US" altLang="zh-TW" sz="2400" dirty="0"/>
              <a:t>20</a:t>
            </a:r>
            <a:r>
              <a:rPr lang="zh-TW" altLang="en-US" sz="2400" dirty="0" smtClean="0"/>
              <a:t>日。觀察發現，股票</a:t>
            </a:r>
            <a:r>
              <a:rPr lang="zh-TW" altLang="en-US" sz="2400" dirty="0"/>
              <a:t>交易量在發放特殊股利期間的實質</a:t>
            </a:r>
            <a:r>
              <a:rPr lang="zh-TW" altLang="en-US" sz="2400" dirty="0" smtClean="0"/>
              <a:t>增加的現象。在</a:t>
            </a:r>
            <a:r>
              <a:rPr lang="zh-TW" altLang="en-US" sz="2400" dirty="0"/>
              <a:t>宣布發放特殊股利後當月的交易量為宣布前月的</a:t>
            </a:r>
            <a:r>
              <a:rPr lang="en-US" altLang="zh-TW" sz="2400" dirty="0"/>
              <a:t>25</a:t>
            </a:r>
            <a:r>
              <a:rPr lang="zh-TW" altLang="en-US" sz="2400" dirty="0" smtClean="0"/>
              <a:t>倍。</a:t>
            </a:r>
            <a:r>
              <a:rPr lang="zh-TW" altLang="en-US" sz="2400" b="1" dirty="0" smtClean="0"/>
              <a:t>在</a:t>
            </a:r>
            <a:r>
              <a:rPr lang="zh-TW" altLang="en-US" sz="2400" b="1" dirty="0"/>
              <a:t>消息宣布後的</a:t>
            </a:r>
            <a:r>
              <a:rPr lang="zh-TW" altLang="en-US" sz="2400" b="1" dirty="0" smtClean="0"/>
              <a:t>三個月，累積</a:t>
            </a:r>
            <a:r>
              <a:rPr lang="zh-TW" altLang="en-US" sz="2400" b="1" dirty="0"/>
              <a:t>交易量已經超過可用於該交易總股數的</a:t>
            </a:r>
            <a:r>
              <a:rPr lang="en-US" altLang="zh-TW" sz="2400" b="1" dirty="0"/>
              <a:t>65%</a:t>
            </a:r>
            <a:r>
              <a:rPr lang="zh-TW" altLang="en-US" sz="2400" b="1" dirty="0"/>
              <a:t>。</a:t>
            </a:r>
            <a:endParaRPr lang="en-US" altLang="zh-TW" sz="2400" b="1" dirty="0"/>
          </a:p>
        </p:txBody>
      </p:sp>
      <p:sp>
        <p:nvSpPr>
          <p:cNvPr id="8" name="文本框 1">
            <a:extLst>
              <a:ext uri="{FF2B5EF4-FFF2-40B4-BE49-F238E27FC236}">
                <a16:creationId xmlns:a16="http://schemas.microsoft.com/office/drawing/2014/main" id="{F4D6AE02-0B03-47D0-B8C9-B2880570B3D5}"/>
              </a:ext>
            </a:extLst>
          </p:cNvPr>
          <p:cNvSpPr txBox="1"/>
          <p:nvPr/>
        </p:nvSpPr>
        <p:spPr>
          <a:xfrm>
            <a:off x="2319972" y="1001933"/>
            <a:ext cx="745266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顧客效果</a:t>
            </a:r>
            <a:r>
              <a:rPr lang="en-US" altLang="zh-TW" sz="2400" b="1" dirty="0">
                <a:gradFill>
                  <a:gsLst>
                    <a:gs pos="100000">
                      <a:srgbClr val="6AAABA"/>
                    </a:gs>
                    <a:gs pos="0">
                      <a:srgbClr val="D93339"/>
                    </a:gs>
                  </a:gsLst>
                  <a:lin ang="2700000" scaled="1"/>
                </a:gradFill>
                <a:cs typeface="+mn-ea"/>
                <a:sym typeface="+mn-lt"/>
              </a:rPr>
              <a:t> </a:t>
            </a:r>
            <a:r>
              <a:rPr lang="en-US" altLang="zh-TW" sz="2400" b="1" dirty="0" smtClean="0">
                <a:gradFill>
                  <a:gsLst>
                    <a:gs pos="100000">
                      <a:srgbClr val="6AAABA"/>
                    </a:gs>
                    <a:gs pos="0">
                      <a:srgbClr val="D93339"/>
                    </a:gs>
                  </a:gsLst>
                  <a:lin ang="2700000" scaled="1"/>
                </a:gradFill>
                <a:cs typeface="+mn-ea"/>
                <a:sym typeface="+mn-lt"/>
              </a:rPr>
              <a:t>Clientele Effect</a:t>
            </a:r>
            <a:endParaRPr lang="zh-CN" altLang="en-US" sz="1100" dirty="0">
              <a:gradFill>
                <a:gsLst>
                  <a:gs pos="100000">
                    <a:srgbClr val="6AAABA"/>
                  </a:gs>
                  <a:gs pos="0">
                    <a:srgbClr val="D93339"/>
                  </a:gs>
                </a:gsLst>
                <a:lin ang="2700000" scaled="1"/>
              </a:gradFill>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42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1501771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874416" y="1620061"/>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文本框 1">
            <a:extLst>
              <a:ext uri="{FF2B5EF4-FFF2-40B4-BE49-F238E27FC236}">
                <a16:creationId xmlns:a16="http://schemas.microsoft.com/office/drawing/2014/main" id="{F4D6AE02-0B03-47D0-B8C9-B2880570B3D5}"/>
              </a:ext>
            </a:extLst>
          </p:cNvPr>
          <p:cNvSpPr txBox="1"/>
          <p:nvPr/>
        </p:nvSpPr>
        <p:spPr>
          <a:xfrm>
            <a:off x="2319972" y="1001933"/>
            <a:ext cx="745266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r>
              <a:rPr lang="zh-TW" altLang="en-US" sz="2400" b="1" dirty="0" smtClean="0">
                <a:gradFill>
                  <a:gsLst>
                    <a:gs pos="100000">
                      <a:srgbClr val="6AAABA"/>
                    </a:gs>
                    <a:gs pos="0">
                      <a:srgbClr val="D93339"/>
                    </a:gs>
                  </a:gsLst>
                  <a:lin ang="2700000" scaled="1"/>
                </a:gradFill>
                <a:cs typeface="+mn-ea"/>
                <a:sym typeface="+mn-lt"/>
              </a:rPr>
              <a:t>顧客效果</a:t>
            </a:r>
            <a:r>
              <a:rPr lang="en-US" altLang="zh-TW" sz="2400" b="1" dirty="0">
                <a:gradFill>
                  <a:gsLst>
                    <a:gs pos="100000">
                      <a:srgbClr val="6AAABA"/>
                    </a:gs>
                    <a:gs pos="0">
                      <a:srgbClr val="D93339"/>
                    </a:gs>
                  </a:gsLst>
                  <a:lin ang="2700000" scaled="1"/>
                </a:gradFill>
                <a:cs typeface="+mn-ea"/>
                <a:sym typeface="+mn-lt"/>
              </a:rPr>
              <a:t> </a:t>
            </a:r>
            <a:r>
              <a:rPr lang="en-US" altLang="zh-TW" sz="2400" b="1" dirty="0" smtClean="0">
                <a:gradFill>
                  <a:gsLst>
                    <a:gs pos="100000">
                      <a:srgbClr val="6AAABA"/>
                    </a:gs>
                    <a:gs pos="0">
                      <a:srgbClr val="D93339"/>
                    </a:gs>
                  </a:gsLst>
                  <a:lin ang="2700000" scaled="1"/>
                </a:gradFill>
                <a:cs typeface="+mn-ea"/>
                <a:sym typeface="+mn-lt"/>
              </a:rPr>
              <a:t>Clientele Effect</a:t>
            </a:r>
            <a:endParaRPr lang="zh-CN" altLang="en-US" sz="1100" dirty="0">
              <a:gradFill>
                <a:gsLst>
                  <a:gs pos="100000">
                    <a:srgbClr val="6AAABA"/>
                  </a:gs>
                  <a:gs pos="0">
                    <a:srgbClr val="D93339"/>
                  </a:gs>
                </a:gsLst>
                <a:lin ang="2700000" scaled="1"/>
              </a:gradFill>
              <a:cs typeface="+mn-ea"/>
              <a:sym typeface="+mn-lt"/>
            </a:endParaRPr>
          </a:p>
        </p:txBody>
      </p:sp>
      <p:pic>
        <p:nvPicPr>
          <p:cNvPr id="2" name="圖片 1" descr="畫面剪輯"/>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744" y="1776525"/>
            <a:ext cx="7993117" cy="4781930"/>
          </a:xfrm>
          <a:prstGeom prst="rect">
            <a:avLst/>
          </a:prstGeom>
        </p:spPr>
      </p:pic>
      <p:pic>
        <p:nvPicPr>
          <p:cNvPr id="4" name="圖片 3">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10" y="5601193"/>
            <a:ext cx="957262" cy="957262"/>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43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409488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949434" y="2696040"/>
            <a:ext cx="649659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smtClean="0">
                <a:ln>
                  <a:noFill/>
                </a:ln>
                <a:solidFill>
                  <a:prstClr val="white"/>
                </a:solidFill>
                <a:effectLst/>
                <a:uLnTx/>
                <a:uFillTx/>
                <a:latin typeface="inpin heiti" panose="020F0502020204030204"/>
                <a:cs typeface="+mn-ea"/>
                <a:sym typeface="+mn-lt"/>
              </a:rPr>
              <a:t>現金分配與保留</a:t>
            </a:r>
            <a:endParaRPr kumimoji="0" lang="en-US" altLang="zh-TW" sz="60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Payout Versus Retention of Cash</a:t>
            </a:r>
            <a:endParaRPr kumimoji="0" lang="en-US" altLang="zh-CN"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2011928" y="2672143"/>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a:t>
              </a:r>
              <a:r>
                <a:rPr kumimoji="0" lang="en-US" altLang="zh-TW"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5</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
        <p:nvSpPr>
          <p:cNvPr id="27"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8"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9"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30"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0778872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1000" fill="hold"/>
                                        <p:tgtEl>
                                          <p:spTgt spid="28"/>
                                        </p:tgtEl>
                                        <p:attrNameLst>
                                          <p:attrName>ppt_x</p:attrName>
                                        </p:attrNameLst>
                                      </p:cBhvr>
                                      <p:tavLst>
                                        <p:tav tm="0">
                                          <p:val>
                                            <p:strVal val="#ppt_x"/>
                                          </p:val>
                                        </p:tav>
                                        <p:tav tm="100000">
                                          <p:val>
                                            <p:strVal val="#ppt_x"/>
                                          </p:val>
                                        </p:tav>
                                      </p:tavLst>
                                    </p:anim>
                                    <p:anim calcmode="lin" valueType="num">
                                      <p:cBhvr additive="base">
                                        <p:cTn id="23" dur="1000" fill="hold"/>
                                        <p:tgtEl>
                                          <p:spTgt spid="28"/>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1000" fill="hold"/>
                                        <p:tgtEl>
                                          <p:spTgt spid="27"/>
                                        </p:tgtEl>
                                        <p:attrNameLst>
                                          <p:attrName>ppt_x</p:attrName>
                                        </p:attrNameLst>
                                      </p:cBhvr>
                                      <p:tavLst>
                                        <p:tav tm="0">
                                          <p:val>
                                            <p:strVal val="#ppt_x"/>
                                          </p:val>
                                        </p:tav>
                                        <p:tav tm="100000">
                                          <p:val>
                                            <p:strVal val="#ppt_x"/>
                                          </p:val>
                                        </p:tav>
                                      </p:tavLst>
                                    </p:anim>
                                    <p:anim calcmode="lin" valueType="num">
                                      <p:cBhvr additive="base">
                                        <p:cTn id="27" dur="1000" fill="hold"/>
                                        <p:tgtEl>
                                          <p:spTgt spid="2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1000" fill="hold"/>
                                        <p:tgtEl>
                                          <p:spTgt spid="29"/>
                                        </p:tgtEl>
                                        <p:attrNameLst>
                                          <p:attrName>ppt_x</p:attrName>
                                        </p:attrNameLst>
                                      </p:cBhvr>
                                      <p:tavLst>
                                        <p:tav tm="0">
                                          <p:val>
                                            <p:strVal val="#ppt_x"/>
                                          </p:val>
                                        </p:tav>
                                        <p:tav tm="100000">
                                          <p:val>
                                            <p:strVal val="#ppt_x"/>
                                          </p:val>
                                        </p:tav>
                                      </p:tavLst>
                                    </p:anim>
                                    <p:anim calcmode="lin" valueType="num">
                                      <p:cBhvr additive="base">
                                        <p:cTn id="31" dur="1000" fill="hold"/>
                                        <p:tgtEl>
                                          <p:spTgt spid="29"/>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1000" fill="hold"/>
                                        <p:tgtEl>
                                          <p:spTgt spid="30"/>
                                        </p:tgtEl>
                                        <p:attrNameLst>
                                          <p:attrName>ppt_x</p:attrName>
                                        </p:attrNameLst>
                                      </p:cBhvr>
                                      <p:tavLst>
                                        <p:tav tm="0">
                                          <p:val>
                                            <p:strVal val="#ppt_x"/>
                                          </p:val>
                                        </p:tav>
                                        <p:tav tm="100000">
                                          <p:val>
                                            <p:strVal val="#ppt_x"/>
                                          </p:val>
                                        </p:tav>
                                      </p:tavLst>
                                    </p:anim>
                                    <p:anim calcmode="lin" valueType="num">
                                      <p:cBhvr additive="base">
                                        <p:cTn id="35"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animBg="1"/>
      <p:bldP spid="28"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3387791" y="759988"/>
            <a:ext cx="541641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分配與保留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Payout vs. Retention</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540907" y="1591436"/>
            <a:ext cx="8802410"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到目前為止，僅考慮公司股利策略的某一層面</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發放股利與買回</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股份的選擇。</a:t>
            </a:r>
            <a:r>
              <a:rPr lang="zh-TW" altLang="en-US" sz="2400" noProof="0" dirty="0" smtClean="0">
                <a:solidFill>
                  <a:prstClr val="black"/>
                </a:solidFill>
                <a:latin typeface="inpin heiti" panose="020F0502020204030204"/>
              </a:rPr>
              <a:t>所</a:t>
            </a:r>
            <a:r>
              <a:rPr lang="zh-TW" altLang="en-US" sz="2400" noProof="0" dirty="0">
                <a:solidFill>
                  <a:prstClr val="black"/>
                </a:solidFill>
                <a:latin typeface="inpin heiti" panose="020F0502020204030204"/>
              </a:rPr>
              <a:t>以</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公司該如</a:t>
            </a:r>
            <a:r>
              <a:rPr lang="zh-TW" altLang="en-US" sz="2400" dirty="0">
                <a:solidFill>
                  <a:prstClr val="black"/>
                </a:solidFill>
                <a:latin typeface="inpin heiti" panose="020F0502020204030204"/>
              </a:rPr>
              <a:t>何</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決定應該分配多少給股東與應保</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留多少</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5" name="圖片 4"/>
          <p:cNvPicPr>
            <a:picLocks noChangeAspect="1"/>
          </p:cNvPicPr>
          <p:nvPr/>
        </p:nvPicPr>
        <p:blipFill>
          <a:blip r:embed="rId3"/>
          <a:stretch>
            <a:fillRect/>
          </a:stretch>
        </p:blipFill>
        <p:spPr>
          <a:xfrm>
            <a:off x="1664262" y="2792410"/>
            <a:ext cx="8519699" cy="3065258"/>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45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6130372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在完美資本市場下保留現金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Retaining Cash with Perfect Capital Markets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3935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2089606"/>
            <a:ext cx="9452218"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公司保留現金，便可以將其投入新投資案。若正淨現值的新投資案可行，此決策明顯為正確的選擇。公司執行正淨現值投資案，可以替公司投資人創造價值，但保留現金或分配現金並不會。不過，一旦公司已經執行所有正淨現值的投資案，再執行的任何投資案之淨現值會為零或負數。而執行負淨現值投資案會降低股東價值，因為其好處不會超過成本。</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當然，與其將超額現金浪費在負淨現值投資案，公司可以選擇將現金存入銀行或購買金融資產。然後，公司就可以在未來將</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現金分配給股東</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，或將其</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用於未來出現正淨現值的投資機會</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46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6940547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在完美資本市場下保留現金 </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Retaining Cash with Perfect Capital Markets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7113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2012119"/>
            <a:ext cx="94522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保留現金與投資金融資產的優缺點為何</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在完美資本市場裡，買賣證券為零淨現值交易，所以此類交易應該不會影響公司價值。如果公司分配現金給股東，股東可以自行進行公司從事的任何投資。</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solidFill>
                  <a:prstClr val="black"/>
                </a:solidFill>
                <a:effectLst/>
                <a:uLnTx/>
                <a:uFillTx/>
                <a:latin typeface="inpin heiti" panose="020F0502020204030204"/>
                <a:cs typeface="+mn-cs"/>
              </a:rPr>
              <a:t>在完美資本市場裡，保留現金與分配現金策略，如同股利發放與股份買回決策一樣，與公司價值無關。</a:t>
            </a:r>
            <a:endPar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向右箭號 4"/>
          <p:cNvSpPr/>
          <p:nvPr/>
        </p:nvSpPr>
        <p:spPr>
          <a:xfrm>
            <a:off x="866581" y="3577761"/>
            <a:ext cx="384464" cy="2389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47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5564846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17.4</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在完美市場下延後股利發放</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Delaying Dividends with Perfect Markets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2006596"/>
            <a:ext cx="945221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巴斯頓採礦公司</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err="1" smtClean="0">
                <a:ln>
                  <a:noFill/>
                </a:ln>
                <a:solidFill>
                  <a:prstClr val="black"/>
                </a:solidFill>
                <a:effectLst/>
                <a:uLnTx/>
                <a:uFillTx/>
                <a:latin typeface="inpin heiti" panose="020F0502020204030204"/>
                <a:cs typeface="+mn-cs"/>
              </a:rPr>
              <a:t>Barston</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Mining)</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萬美元的超額現金。目前正考慮將現金投資於</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年期且利率水準為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的國庫券，然後利用這些現金於下年度發放股利。或者，公司可以立即發放股利讓股東以其方式自行運用。在完美資本市場下，股東會偏好哪個選擇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891" y="3576256"/>
            <a:ext cx="9468059" cy="2565237"/>
          </a:xfrm>
          <a:prstGeom prst="rect">
            <a:avLst/>
          </a:prstGeom>
        </p:spPr>
      </p:pic>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48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7048091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17.4</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在完美市場下延後股利發放</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Delaying Dividends with Perfect Markets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2006596"/>
            <a:ext cx="9452218"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解答</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如果巴斯頓採礦公司立即發放股利，股東在今天收到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萬美元。如果巴斯頓採礦公司決定保留現金，一年後將有能力發放股利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200" b="0" i="0" u="none" strike="noStrike" kern="1200" cap="none" spc="0" normalizeH="0" baseline="0" noProof="0" dirty="0">
                <a:ln>
                  <a:noFill/>
                </a:ln>
                <a:solidFill>
                  <a:prstClr val="black"/>
                </a:solidFill>
                <a:effectLst/>
                <a:uLnTx/>
                <a:uFillTx/>
                <a:latin typeface="inpin heiti"/>
                <a:cs typeface="+mn-cs"/>
              </a:rPr>
              <a:t>$100,000 </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zh-TW" altLang="en-US" sz="2200" b="0" i="0" u="none" strike="noStrike" kern="1200" cap="none" spc="0" normalizeH="0" baseline="0" noProof="0" dirty="0" smtClean="0">
                <a:ln>
                  <a:noFill/>
                </a:ln>
                <a:solidFill>
                  <a:prstClr val="black"/>
                </a:solidFill>
                <a:effectLst/>
                <a:uLnTx/>
                <a:uFillTx/>
                <a:latin typeface="inpin heiti"/>
                <a:cs typeface="+mn-cs"/>
              </a:rPr>
              <a:t> </a:t>
            </a:r>
            <a:r>
              <a:rPr kumimoji="0" lang="en-US" altLang="zh-TW" sz="2200" b="0" i="0" u="none" strike="noStrike" kern="1200" cap="none" spc="0" normalizeH="0" baseline="0" noProof="0" dirty="0">
                <a:ln>
                  <a:noFill/>
                </a:ln>
                <a:solidFill>
                  <a:prstClr val="black"/>
                </a:solidFill>
                <a:effectLst/>
                <a:uLnTx/>
                <a:uFillTx/>
                <a:latin typeface="inpin heiti"/>
                <a:cs typeface="+mn-cs"/>
              </a:rPr>
              <a:t>(1.06) = $</a:t>
            </a:r>
            <a:r>
              <a:rPr kumimoji="0" lang="en-US" altLang="zh-TW" sz="2200" b="0" i="0" u="none" strike="noStrike" kern="1200" cap="none" spc="0" normalizeH="0" baseline="0" noProof="0" dirty="0" smtClean="0">
                <a:ln>
                  <a:noFill/>
                </a:ln>
                <a:solidFill>
                  <a:prstClr val="black"/>
                </a:solidFill>
                <a:effectLst/>
                <a:uLnTx/>
                <a:uFillTx/>
                <a:latin typeface="inpin heiti"/>
                <a:cs typeface="+mn-cs"/>
              </a:rPr>
              <a:t>106,000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2200" b="0" i="0" u="none" strike="noStrike" kern="1200" cap="none" spc="0" normalizeH="0" baseline="0" noProof="0" dirty="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此報酬剛好與股東自行將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萬美元投資國庫券的結果相同。換句話，未來股利現值正好是</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106,000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÷(1.06)=100,000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美元，所以股東對於公司是否立即發放股利或保留現金並沒有不同。</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49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8298991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1591436"/>
            <a:ext cx="945221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公開發行公司股利會由董事會決定公司每股發放的金額與何時發放。</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而董事會通過股利決議日為</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宣告日</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(declaration date)</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，當董事會宣告股利決議後，公司就負有法律義務發放股利。</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公司會將股利發放給在特定日股東名冊上的所有股東，該日期由董事會決定，即為</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基準日</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(record date)</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因為股票過戶登記需要三個交易日，所以只有在基準日三天前買入的股票才能收到股利，故在基準日的前兩個交易日稱為</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除息日</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(ex-dividend date)</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而</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支付日</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或稱</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分配日</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(distribution date)</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通常會</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是</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基準日後的一個月。</a:t>
            </a:r>
            <a:endPar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5976382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17.4</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在完美市場下延後股利發放</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Delaying Dividends with Perfect Markets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股東對於公司立即分配現金發放股利或保留現金用於未來發放並沒有偏好。此範例也提供有關莫迪格里尼與米勒在完美資本市場下，財務策略無關論之重要觀念的另一說明</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rPr>
              <a:t>MM</a:t>
            </a:r>
            <a:r>
              <a:rPr kumimoji="0" lang="zh-TW" altLang="en-US" sz="2400" b="1" i="0" u="none" strike="noStrike" kern="1200" cap="none" spc="0" normalizeH="0" baseline="0" noProof="0" dirty="0" smtClean="0">
                <a:ln>
                  <a:noFill/>
                </a:ln>
                <a:solidFill>
                  <a:prstClr val="black"/>
                </a:solidFill>
                <a:effectLst/>
                <a:uLnTx/>
                <a:uFillTx/>
                <a:latin typeface="inpin heiti" panose="020F0502020204030204"/>
                <a:cs typeface="+mn-cs"/>
              </a:rPr>
              <a:t>股利無關論</a:t>
            </a:r>
            <a:r>
              <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1" i="0" u="none" strike="noStrike" kern="1200" cap="none" spc="0" normalizeH="0" baseline="0" noProof="0" dirty="0" smtClean="0">
                <a:ln>
                  <a:noFill/>
                </a:ln>
                <a:solidFill>
                  <a:prstClr val="black"/>
                </a:solidFill>
                <a:effectLst/>
                <a:uLnTx/>
                <a:uFillTx/>
                <a:latin typeface="inpin heiti" panose="020F0502020204030204"/>
                <a:cs typeface="+mn-cs"/>
              </a:rPr>
              <a:t>在完美資本市場裡，如果公司將超額現金流量投資於金融證券，公司選擇分配現金或保留現金的決策都與公司價值無關，且不影響期初股價。</a:t>
            </a:r>
            <a:endPar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向右箭號 4"/>
          <p:cNvSpPr/>
          <p:nvPr/>
        </p:nvSpPr>
        <p:spPr>
          <a:xfrm>
            <a:off x="710894" y="3593984"/>
            <a:ext cx="384464" cy="2389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4692845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租稅與現金保留</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Taxes and Cash Retention</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範例</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17.4</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假設完美資本市場存在，所以不考慮租稅效果。如果考慮租稅，結果會如何變動</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308" y="2837819"/>
            <a:ext cx="5241608" cy="3488052"/>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848053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17.5</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考慮公司稅下的保留現金策略</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Retaining Cash with Corporate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假設巴斯頓採礦公司的利息所得會被課徵</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的公司稅，其利息所得來源為一年期利率水準</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的國庫券。退休基金投資人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投資所得無須被課稅</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會偏好該公司立即將超額現金用於發放股利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美元，或將現金保留一年</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045" y="3576482"/>
            <a:ext cx="10005092" cy="2595718"/>
          </a:xfrm>
          <a:prstGeom prst="rect">
            <a:avLst/>
          </a:prstGeom>
        </p:spPr>
      </p:pic>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7711348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17.5</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考慮公司稅下的保留現金策略</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Retaining Cash with Corporate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170790" y="2083022"/>
            <a:ext cx="10194196"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解答</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endParaRPr kumimoji="0" lang="en-US" altLang="zh-TW" sz="2400" b="0" i="0" u="none" strike="noStrike" kern="1200" cap="none" spc="0" normalizeH="0" baseline="0" noProof="0" dirty="0">
              <a:ln>
                <a:noFill/>
              </a:ln>
              <a:solidFill>
                <a:srgbClr val="FF0000"/>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如果巴斯頓採礦公司立即發放股利，股東在今天會收到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美元；如果巴斯頓採礦公司將現金保留一年，可從投資國庫券中賺得的稅後報酬為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6</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%×(1-0.35)=3.9%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因此，在一年後，巴斯頓採礦公司會發放股利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×(1.039)=103,900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美元。此金額會低於投資人自行將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美元投資國庫券而獲得的收益</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106,000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美元。因為巴斯頓採礦公司收到的利息所得必須被課以公司稅，所以保留現金會有租稅負擔。因而退休基金投資人會偏好公司現在發放股利。</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0219293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17.6</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微軟的特殊股利</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Microsoft’s Special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微軟在</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2004</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年年底發放每股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美元或</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億美元的特殊股利。倘若微軟決定永久保留該筆現金，則額外支付的租稅現值為何</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227" y="3096898"/>
            <a:ext cx="9727728" cy="2313301"/>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0107537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17.6</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微軟的特殊股利</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Microsoft’s Special Dividend</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403445" y="5029200"/>
            <a:ext cx="94522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以每股為基礎，若微軟採取分配現金取代保留現金策略，每股可省下的稅額為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×35%=1.05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7" name="文字方塊 6"/>
          <p:cNvSpPr txBox="1"/>
          <p:nvPr/>
        </p:nvSpPr>
        <p:spPr>
          <a:xfrm>
            <a:off x="1403445" y="2159222"/>
            <a:ext cx="945221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解答</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如果微軟保留現金，因而賺得的利息所得將會被課以</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的公司稅。因為利息支付沒有風險，基於微軟公司邊際稅率維持不變下</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在任何改變下，貝他係數仍為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，我們可以對租稅支出以無風險利率作折現。因此，微軟收到此額外利息所得的租稅支出現值為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8" name="圖片 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403445" y="4098214"/>
            <a:ext cx="9184972" cy="930986"/>
          </a:xfrm>
          <a:prstGeom prst="rect">
            <a:avLst/>
          </a:prstGeom>
        </p:spPr>
      </p:pic>
      <p:sp>
        <p:nvSpPr>
          <p:cNvPr id="9"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4036808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公司保留現金或分配現金決策也會影響股東繳納稅額。退休基金投資人雖然免稅，但多數個別投資人的利息、股利與資本利得都需繳稅。投資人稅率如何影響公司保留現金決策的租稅負擔</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以簡單範例說明租稅影響。考慮僅有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美元現金資產的公司，且假設所有投資人都面臨相同稅率。接著比較，公司立即分配</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美元作為現金股利的選擇與保留</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美元賺取利息用於未來股利發放的決策。</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2891091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假設公司立即分配現金用於股利發放且停工。因為公司的除息股價為零</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公司已經停工</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，從公式</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17.2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得到公司在除息前的股價為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mc:AlternateContent xmlns:mc="http://schemas.openxmlformats.org/markup-compatibility/2006" xmlns:a14="http://schemas.microsoft.com/office/drawing/2010/main">
        <mc:Choice Requires="a14">
          <p:sp>
            <p:nvSpPr>
              <p:cNvPr id="5" name="文字方塊 4"/>
              <p:cNvSpPr txBox="1"/>
              <p:nvPr/>
            </p:nvSpPr>
            <p:spPr>
              <a:xfrm>
                <a:off x="1251045" y="4268632"/>
                <a:ext cx="945221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此價格反映，投資人會以稅率</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prstClr val="black"/>
                    </a:solidFill>
                    <a:effectLst/>
                    <a:uLnTx/>
                    <a:uFillTx/>
                    <a:latin typeface="inpin heiti" panose="020F0502020204030204"/>
                    <a:cs typeface="+mn-cs"/>
                  </a:rPr>
                  <a:t>d</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繳納股利所得稅，但在公司停工時會因資本損失而享有稅盾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資本利得稅率</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prstClr val="black"/>
                    </a:solidFill>
                    <a:effectLst/>
                    <a:uLnTx/>
                    <a:uFillTx/>
                    <a:latin typeface="inpin heiti" panose="020F0502020204030204"/>
                    <a:cs typeface="+mn-cs"/>
                  </a:rPr>
                  <a:t>g</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的事實。</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1251045" y="4268632"/>
                <a:ext cx="9452218" cy="830997"/>
              </a:xfrm>
              <a:prstGeom prst="rect">
                <a:avLst/>
              </a:prstGeom>
              <a:blipFill>
                <a:blip r:embed="rId3"/>
                <a:stretch>
                  <a:fillRect l="-967" t="-5109" b="-15328"/>
                </a:stretch>
              </a:blipFill>
            </p:spPr>
            <p:txBody>
              <a:bodyPr/>
              <a:lstStyle/>
              <a:p>
                <a:r>
                  <a:rPr lang="zh-TW" altLang="en-US">
                    <a:noFill/>
                  </a:rPr>
                  <a:t> </a:t>
                </a:r>
              </a:p>
            </p:txBody>
          </p:sp>
        </mc:Fallback>
      </mc:AlternateContent>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3336" y="2837819"/>
            <a:ext cx="8981551" cy="1242129"/>
          </a:xfrm>
          <a:prstGeom prst="rect">
            <a:avLst/>
          </a:prstGeom>
        </p:spPr>
      </p:pic>
      <p:sp>
        <p:nvSpPr>
          <p:cNvPr id="9" name="文字方塊 8"/>
          <p:cNvSpPr txBox="1"/>
          <p:nvPr/>
        </p:nvSpPr>
        <p:spPr>
          <a:xfrm>
            <a:off x="1388392" y="5498214"/>
            <a:ext cx="23452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srgbClr val="FF0000"/>
                </a:solidFill>
                <a:effectLst/>
                <a:uLnTx/>
                <a:uFillTx/>
                <a:latin typeface="inpin heiti"/>
                <a:cs typeface="+mn-cs"/>
              </a:rPr>
              <a:t>P</a:t>
            </a:r>
            <a:r>
              <a:rPr kumimoji="0" lang="en-US" altLang="zh-TW" sz="2400" b="0" i="0" u="none" strike="noStrike" kern="1200" cap="none" spc="0" normalizeH="0" baseline="-25000" noProof="0" dirty="0" err="1" smtClean="0">
                <a:ln>
                  <a:noFill/>
                </a:ln>
                <a:solidFill>
                  <a:srgbClr val="FF0000"/>
                </a:solidFill>
                <a:effectLst/>
                <a:uLnTx/>
                <a:uFillTx/>
                <a:latin typeface="inpin heiti"/>
                <a:cs typeface="+mn-cs"/>
              </a:rPr>
              <a:t>cum</a:t>
            </a:r>
            <a:r>
              <a:rPr kumimoji="0" lang="en-US" altLang="zh-TW" sz="2400" b="0" i="0" u="none" strike="noStrike" kern="1200" cap="none" spc="0" normalizeH="0" baseline="-2500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附息股價</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srgbClr val="FF0000"/>
                </a:solidFill>
                <a:effectLst/>
                <a:uLnTx/>
                <a:uFillTx/>
                <a:latin typeface="inpin heiti"/>
                <a:cs typeface="+mn-cs"/>
              </a:rPr>
              <a:t>P</a:t>
            </a:r>
            <a:r>
              <a:rPr kumimoji="0" lang="en-US" altLang="zh-TW" sz="2400" b="0" i="0" u="none" strike="noStrike" kern="1200" cap="none" spc="0" normalizeH="0" baseline="-25000" noProof="0" dirty="0" err="1" smtClean="0">
                <a:ln>
                  <a:noFill/>
                </a:ln>
                <a:solidFill>
                  <a:srgbClr val="FF0000"/>
                </a:solidFill>
                <a:effectLst/>
                <a:uLnTx/>
                <a:uFillTx/>
                <a:latin typeface="inpin heiti"/>
                <a:cs typeface="+mn-cs"/>
              </a:rPr>
              <a:t>ex</a:t>
            </a:r>
            <a:r>
              <a:rPr kumimoji="0" lang="en-US" altLang="zh-TW" sz="2400" b="0" i="0" u="none" strike="noStrike" kern="1200" cap="none" spc="0" normalizeH="0" baseline="-25000" noProof="0" dirty="0" smtClean="0">
                <a:ln>
                  <a:noFill/>
                </a:ln>
                <a:solidFill>
                  <a:prstClr val="black"/>
                </a:solidFill>
                <a:effectLst/>
                <a:uLnTx/>
                <a:uFillTx/>
                <a:latin typeface="inpin heiti"/>
                <a:cs typeface="+mn-cs"/>
              </a:rPr>
              <a:t> </a:t>
            </a:r>
            <a:r>
              <a:rPr kumimoji="0" lang="zh-TW" altLang="en-US" sz="2400" b="0" i="0" u="none" strike="noStrike" kern="1200" cap="none" spc="0" normalizeH="0" baseline="-25000" noProof="0" dirty="0" smtClean="0">
                <a:ln>
                  <a:noFill/>
                </a:ln>
                <a:solidFill>
                  <a:prstClr val="black"/>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除息股價</a:t>
            </a:r>
            <a:endParaRPr kumimoji="0" lang="zh-TW" altLang="en-US" sz="2400" b="0" i="0" u="none" strike="noStrike" kern="1200" cap="none" spc="0" normalizeH="0" baseline="0" noProof="0" dirty="0">
              <a:ln>
                <a:noFill/>
              </a:ln>
              <a:solidFill>
                <a:prstClr val="black"/>
              </a:solidFill>
              <a:effectLst/>
              <a:uLnTx/>
              <a:uFillTx/>
              <a:latin typeface="inpin heiti"/>
              <a:cs typeface="+mn-cs"/>
            </a:endParaRPr>
          </a:p>
        </p:txBody>
      </p:sp>
      <mc:AlternateContent xmlns:mc="http://schemas.openxmlformats.org/markup-compatibility/2006" xmlns:a14="http://schemas.microsoft.com/office/drawing/2010/main">
        <mc:Choice Requires="a14">
          <p:sp>
            <p:nvSpPr>
              <p:cNvPr id="10" name="文字方塊 9"/>
              <p:cNvSpPr txBox="1"/>
              <p:nvPr/>
            </p:nvSpPr>
            <p:spPr>
              <a:xfrm>
                <a:off x="8337111" y="5510761"/>
                <a:ext cx="26038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srgbClr val="FF0000"/>
                    </a:solidFill>
                    <a:effectLst/>
                    <a:uLnTx/>
                    <a:uFillTx/>
                    <a:latin typeface="inpin heiti" panose="020F0502020204030204"/>
                    <a:cs typeface="+mn-cs"/>
                  </a:rPr>
                  <a:t>d</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股利所得稅率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srgbClr val="FF0000"/>
                    </a:solidFill>
                    <a:effectLst/>
                    <a:uLnTx/>
                    <a:uFillTx/>
                    <a:latin typeface="inpin heiti" panose="020F0502020204030204"/>
                    <a:cs typeface="+mn-cs"/>
                  </a:rPr>
                  <a:t>g</a:t>
                </a:r>
                <a:r>
                  <a:rPr kumimoji="0" lang="zh-TW" altLang="en-US" sz="2400" b="0" i="0" u="none" strike="noStrike" kern="1200" cap="none" spc="0" normalizeH="0" baseline="0" noProof="0" dirty="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資本利得率</a:t>
                </a:r>
                <a:endParaRPr kumimoji="0" lang="zh-TW" altLang="en-US" sz="2400" b="0" i="0" u="none" strike="noStrike" kern="1200" cap="none" spc="0" normalizeH="0" baseline="0" noProof="0" dirty="0">
                  <a:ln>
                    <a:noFill/>
                  </a:ln>
                  <a:solidFill>
                    <a:prstClr val="black"/>
                  </a:solidFill>
                  <a:effectLst/>
                  <a:uLnTx/>
                  <a:uFillTx/>
                  <a:latin typeface="inpin heiti"/>
                  <a:cs typeface="+mn-cs"/>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8337111" y="5510761"/>
                <a:ext cx="2603844" cy="830997"/>
              </a:xfrm>
              <a:prstGeom prst="rect">
                <a:avLst/>
              </a:prstGeom>
              <a:blipFill>
                <a:blip r:embed="rId5"/>
                <a:stretch>
                  <a:fillRect t="-6618" b="-15441"/>
                </a:stretch>
              </a:blipFill>
            </p:spPr>
            <p:txBody>
              <a:bodyPr/>
              <a:lstStyle/>
              <a:p>
                <a:r>
                  <a:rPr lang="zh-TW" altLang="en-US">
                    <a:noFill/>
                  </a:rPr>
                  <a:t> </a:t>
                </a:r>
              </a:p>
            </p:txBody>
          </p:sp>
        </mc:Fallback>
      </mc:AlternateContent>
      <p:sp>
        <p:nvSpPr>
          <p:cNvPr id="11"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164684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ppt_x"/>
                                          </p:val>
                                        </p:tav>
                                        <p:tav tm="100000">
                                          <p:val>
                                            <p:strVal val="#ppt_x"/>
                                          </p:val>
                                        </p:tav>
                                      </p:tavLst>
                                    </p:anim>
                                    <p:anim calcmode="lin" valueType="num">
                                      <p:cBhvr additive="base">
                                        <p:cTn id="16" dur="12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3"/>
              <p:cNvSpPr txBox="1"/>
              <p:nvPr/>
            </p:nvSpPr>
            <p:spPr>
              <a:xfrm>
                <a:off x="1251045" y="2006822"/>
                <a:ext cx="945221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另一方面，公司若保留現金並將其投資於國庫券，每年賺取利率</a:t>
                </a:r>
                <a:r>
                  <a:rPr kumimoji="0" lang="en-US" altLang="zh-TW" sz="2400" b="0" i="1" u="none" strike="noStrike" kern="1200" cap="none" spc="0" normalizeH="0" baseline="0" noProof="0" dirty="0" err="1">
                    <a:ln>
                      <a:noFill/>
                    </a:ln>
                    <a:solidFill>
                      <a:prstClr val="black"/>
                    </a:solidFill>
                    <a:effectLst/>
                    <a:uLnTx/>
                    <a:uFillTx/>
                    <a:latin typeface="inpin heiti" panose="020F0502020204030204"/>
                    <a:cs typeface="+mn-cs"/>
                  </a:rPr>
                  <a:t>rf</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的利息。在以公司稅率</a:t>
                </a:r>
                <a14:m>
                  <m:oMath xmlns:m="http://schemas.openxmlformats.org/officeDocument/2006/math">
                    <m:r>
                      <a:rPr kumimoji="0" lang="zh-TW" altLang="en-US"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prstClr val="black"/>
                    </a:solidFill>
                    <a:effectLst/>
                    <a:uLnTx/>
                    <a:uFillTx/>
                    <a:latin typeface="inpin heiti" panose="020F0502020204030204"/>
                    <a:cs typeface="+mn-cs"/>
                  </a:rPr>
                  <a:t>c</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支付利息所得稅之後，公司每年可發放的永續股利為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mc:Choice>
        <mc:Fallback xmlns="">
          <p:sp>
            <p:nvSpPr>
              <p:cNvPr id="4" name="文字方塊 3"/>
              <p:cNvSpPr txBox="1">
                <a:spLocks noRot="1" noChangeAspect="1" noMove="1" noResize="1" noEditPoints="1" noAdjustHandles="1" noChangeArrowheads="1" noChangeShapeType="1" noTextEdit="1"/>
              </p:cNvSpPr>
              <p:nvPr/>
            </p:nvSpPr>
            <p:spPr>
              <a:xfrm>
                <a:off x="1251045" y="2006822"/>
                <a:ext cx="9452218" cy="1200329"/>
              </a:xfrm>
              <a:prstGeom prst="rect">
                <a:avLst/>
              </a:prstGeom>
              <a:blipFill>
                <a:blip r:embed="rId3"/>
                <a:stretch>
                  <a:fillRect l="-967" t="-4569" b="-10660"/>
                </a:stretch>
              </a:blipFill>
            </p:spPr>
            <p:txBody>
              <a:bodyPr/>
              <a:lstStyle/>
              <a:p>
                <a:r>
                  <a:rPr lang="zh-TW" altLang="en-US">
                    <a:noFill/>
                  </a:rPr>
                  <a:t> </a:t>
                </a:r>
              </a:p>
            </p:txBody>
          </p:sp>
        </mc:Fallback>
      </mc:AlternateContent>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869" y="2925785"/>
            <a:ext cx="5238485" cy="921251"/>
          </a:xfrm>
          <a:prstGeom prst="rect">
            <a:avLst/>
          </a:prstGeom>
        </p:spPr>
      </p:pic>
      <mc:AlternateContent xmlns:mc="http://schemas.openxmlformats.org/markup-compatibility/2006" xmlns:a14="http://schemas.microsoft.com/office/drawing/2010/main">
        <mc:Choice Requires="a14">
          <p:sp>
            <p:nvSpPr>
              <p:cNvPr id="11" name="文字方塊 10"/>
              <p:cNvSpPr txBox="1"/>
              <p:nvPr/>
            </p:nvSpPr>
            <p:spPr>
              <a:xfrm>
                <a:off x="1248834" y="4126114"/>
                <a:ext cx="945221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且可永久保留</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美元現金。在此情況下，投資人將支付公司多少價格</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投資人的資金成本為自行投資國庫券可賺取的稅後報酬</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1" u="none" strike="noStrike" kern="1200" cap="none" spc="0" normalizeH="0" baseline="0" noProof="0" dirty="0" err="1">
                    <a:ln>
                      <a:noFill/>
                    </a:ln>
                    <a:solidFill>
                      <a:prstClr val="black"/>
                    </a:solidFill>
                    <a:effectLst/>
                    <a:uLnTx/>
                    <a:uFillTx/>
                    <a:latin typeface="inpin heiti" panose="020F0502020204030204"/>
                    <a:cs typeface="+mn-cs"/>
                  </a:rPr>
                  <a:t>rf</a:t>
                </a:r>
                <a:r>
                  <a:rPr kumimoji="0" lang="en-US" altLang="zh-TW" sz="2400" b="0" i="1"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0" noProof="0" dirty="0" err="1" smtClean="0">
                    <a:ln>
                      <a:noFill/>
                    </a:ln>
                    <a:solidFill>
                      <a:prstClr val="black"/>
                    </a:solidFill>
                    <a:effectLst/>
                    <a:uLnTx/>
                    <a:uFillTx/>
                    <a:latin typeface="inpin heiti" panose="020F0502020204030204"/>
                    <a:cs typeface="+mn-cs"/>
                  </a:rPr>
                  <a:t>i</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其中</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0" noProof="0" dirty="0" err="1" smtClean="0">
                    <a:ln>
                      <a:noFill/>
                    </a:ln>
                    <a:solidFill>
                      <a:prstClr val="black"/>
                    </a:solidFill>
                    <a:effectLst/>
                    <a:uLnTx/>
                    <a:uFillTx/>
                    <a:latin typeface="inpin heiti" panose="020F0502020204030204"/>
                    <a:cs typeface="+mn-cs"/>
                  </a:rPr>
                  <a:t>i</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為投資人的利息所得率。因為投資人收到的股利所得也需繳稅，所以公司保有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美元的公司價值為</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mc:Choice>
        <mc:Fallback xmlns="">
          <p:sp>
            <p:nvSpPr>
              <p:cNvPr id="11" name="文字方塊 10"/>
              <p:cNvSpPr txBox="1">
                <a:spLocks noRot="1" noChangeAspect="1" noMove="1" noResize="1" noEditPoints="1" noAdjustHandles="1" noChangeArrowheads="1" noChangeShapeType="1" noTextEdit="1"/>
              </p:cNvSpPr>
              <p:nvPr/>
            </p:nvSpPr>
            <p:spPr>
              <a:xfrm>
                <a:off x="1248834" y="4126114"/>
                <a:ext cx="9452218" cy="1569660"/>
              </a:xfrm>
              <a:prstGeom prst="rect">
                <a:avLst/>
              </a:prstGeom>
              <a:blipFill>
                <a:blip r:embed="rId5"/>
                <a:stretch>
                  <a:fillRect l="-1032" t="-3502" r="-4194" b="-8171"/>
                </a:stretch>
              </a:blipFill>
            </p:spPr>
            <p:txBody>
              <a:bodyPr/>
              <a:lstStyle/>
              <a:p>
                <a:r>
                  <a:rPr lang="zh-TW" altLang="en-US">
                    <a:noFill/>
                  </a:rPr>
                  <a:t> </a:t>
                </a:r>
              </a:p>
            </p:txBody>
          </p:sp>
        </mc:Fallback>
      </mc:AlternateContent>
      <p:sp>
        <p:nvSpPr>
          <p:cNvPr id="8"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4176058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ppt_x"/>
                                          </p:val>
                                        </p:tav>
                                        <p:tav tm="100000">
                                          <p:val>
                                            <p:strVal val="#ppt_x"/>
                                          </p:val>
                                        </p:tav>
                                      </p:tavLst>
                                    </p:anim>
                                    <p:anim calcmode="lin" valueType="num">
                                      <p:cBhvr additive="base">
                                        <p:cTn id="16" dur="12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文字方塊 3"/>
              <p:cNvSpPr txBox="1"/>
              <p:nvPr/>
            </p:nvSpPr>
            <p:spPr>
              <a:xfrm>
                <a:off x="1251045" y="2006822"/>
                <a:ext cx="945221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且可永久保留</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美元現金。在此情況下，投資人將支付公司多少價格</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投資人的資金成本為自行投資國庫券可賺取的稅後報酬</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en-US" altLang="zh-TW" sz="2400" b="0" i="1" u="none" strike="noStrike" kern="1200" cap="none" spc="0" normalizeH="0" baseline="0" noProof="0" dirty="0" err="1">
                    <a:ln>
                      <a:noFill/>
                    </a:ln>
                    <a:solidFill>
                      <a:prstClr val="black"/>
                    </a:solidFill>
                    <a:effectLst/>
                    <a:uLnTx/>
                    <a:uFillTx/>
                    <a:latin typeface="inpin heiti" panose="020F0502020204030204"/>
                    <a:cs typeface="+mn-cs"/>
                  </a:rPr>
                  <a:t>rf</a:t>
                </a:r>
                <a:r>
                  <a:rPr kumimoji="0" lang="en-US" altLang="zh-TW" sz="2400" b="0" i="1"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(1-</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r>
                      <a:rPr kumimoji="0" lang="en-US" altLang="zh-TW" sz="24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oMath>
                </a14:m>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其中</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r>
                      <a:rPr kumimoji="0" lang="en-US" altLang="zh-TW"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oMath>
                </a14:m>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為投資人的利息所得率。因為投資人收到的股利所得也需繳稅，所以公司保有</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美元的公司價值為</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p>
            </p:txBody>
          </p:sp>
        </mc:Choice>
        <mc:Fallback xmlns="">
          <p:sp>
            <p:nvSpPr>
              <p:cNvPr id="4" name="文字方塊 3"/>
              <p:cNvSpPr txBox="1">
                <a:spLocks noRot="1" noChangeAspect="1" noMove="1" noResize="1" noEditPoints="1" noAdjustHandles="1" noChangeArrowheads="1" noChangeShapeType="1" noTextEdit="1"/>
              </p:cNvSpPr>
              <p:nvPr/>
            </p:nvSpPr>
            <p:spPr>
              <a:xfrm>
                <a:off x="1251045" y="2006822"/>
                <a:ext cx="9452218" cy="1569660"/>
              </a:xfrm>
              <a:prstGeom prst="rect">
                <a:avLst/>
              </a:prstGeom>
              <a:blipFill>
                <a:blip r:embed="rId3"/>
                <a:stretch>
                  <a:fillRect l="-967" t="-3488" r="-4191" b="-7752"/>
                </a:stretch>
              </a:blipFill>
            </p:spPr>
            <p:txBody>
              <a:bodyPr/>
              <a:lstStyle/>
              <a:p>
                <a:r>
                  <a:rPr lang="zh-TW" altLang="en-US">
                    <a:noFill/>
                  </a:rPr>
                  <a:t> </a:t>
                </a:r>
              </a:p>
            </p:txBody>
          </p:sp>
        </mc:Fallback>
      </mc:AlternateContent>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045" y="3713642"/>
            <a:ext cx="10495253" cy="2351878"/>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7347876" y="5465355"/>
                <a:ext cx="260384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srgbClr val="FF0000"/>
                    </a:solidFill>
                    <a:effectLst/>
                    <a:uLnTx/>
                    <a:uFillTx/>
                    <a:latin typeface="inpin heiti" panose="020F0502020204030204"/>
                    <a:cs typeface="+mn-cs"/>
                  </a:rPr>
                  <a:t>d</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股利所得稅率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r>
                      <m:rPr>
                        <m:sty m:val="p"/>
                      </m:rPr>
                      <a:rPr kumimoji="0" lang="en-US" altLang="zh-TW" sz="2400" b="0" i="0" u="none" strike="noStrike" kern="1200" cap="none" spc="0" normalizeH="0" baseline="-25000" noProof="0" dirty="0" smtClean="0">
                        <a:ln>
                          <a:noFill/>
                        </a:ln>
                        <a:solidFill>
                          <a:srgbClr val="FF0000"/>
                        </a:solidFill>
                        <a:effectLst/>
                        <a:uLnTx/>
                        <a:uFillTx/>
                        <a:latin typeface="Cambria Math" panose="02040503050406030204" pitchFamily="18" charset="0"/>
                        <a:cs typeface="+mn-cs"/>
                      </a:rPr>
                      <m:t>c</m:t>
                    </m:r>
                  </m:oMath>
                </a14:m>
                <a:r>
                  <a:rPr kumimoji="0" lang="zh-TW" altLang="en-US" sz="2400" b="0" i="0" u="none" strike="noStrike" kern="1200" cap="none" spc="0" normalizeH="0" baseline="-2500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公司</a:t>
                </a:r>
                <a:r>
                  <a:rPr kumimoji="0" lang="zh-TW" altLang="en-US" sz="2400" b="0" i="0" u="none" strike="noStrike" kern="1200" cap="none" spc="0" normalizeH="0" baseline="0" noProof="0" dirty="0">
                    <a:ln>
                      <a:noFill/>
                    </a:ln>
                    <a:solidFill>
                      <a:prstClr val="black"/>
                    </a:solidFill>
                    <a:effectLst/>
                    <a:uLnTx/>
                    <a:uFillTx/>
                    <a:latin typeface="inpin heiti"/>
                    <a:cs typeface="+mn-cs"/>
                  </a:rPr>
                  <a:t>稅</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r>
                      <a:rPr kumimoji="0" lang="en-US" altLang="zh-TW" sz="24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oMath>
                </a14:m>
                <a:r>
                  <a:rPr kumimoji="0" lang="en-US" altLang="zh-TW"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利息所得稅率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7347876" y="5465355"/>
                <a:ext cx="2603844" cy="1200329"/>
              </a:xfrm>
              <a:prstGeom prst="rect">
                <a:avLst/>
              </a:prstGeom>
              <a:blipFill>
                <a:blip r:embed="rId5"/>
                <a:stretch>
                  <a:fillRect t="-4592" b="-10714"/>
                </a:stretch>
              </a:blipFill>
            </p:spPr>
            <p:txBody>
              <a:bodyPr/>
              <a:lstStyle/>
              <a:p>
                <a:r>
                  <a:rPr lang="zh-TW" altLang="en-US">
                    <a:noFill/>
                  </a:rPr>
                  <a:t> </a:t>
                </a:r>
              </a:p>
            </p:txBody>
          </p:sp>
        </mc:Fallback>
      </mc:AlternateContent>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59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613039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stretch>
            <a:fillRect/>
          </a:stretch>
        </p:blipFill>
        <p:spPr>
          <a:xfrm>
            <a:off x="1756224" y="1673622"/>
            <a:ext cx="8679552" cy="4199783"/>
          </a:xfrm>
          <a:prstGeom prst="rect">
            <a:avLst/>
          </a:prstGeom>
        </p:spPr>
      </p:pic>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6819596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2006822"/>
            <a:ext cx="94522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比較公式</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17.4</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與公式</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17.5:</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mc:AlternateContent xmlns:mc="http://schemas.openxmlformats.org/markup-compatibility/2006" xmlns:a14="http://schemas.microsoft.com/office/drawing/2010/main">
        <mc:Choice Requires="a14">
          <p:sp>
            <p:nvSpPr>
              <p:cNvPr id="8" name="文字方塊 7"/>
              <p:cNvSpPr txBox="1"/>
              <p:nvPr/>
            </p:nvSpPr>
            <p:spPr>
              <a:xfrm>
                <a:off x="6463956" y="4183408"/>
                <a:ext cx="260384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srgbClr val="FF0000"/>
                    </a:solidFill>
                    <a:effectLst/>
                    <a:uLnTx/>
                    <a:uFillTx/>
                    <a:latin typeface="inpin heiti" panose="020F0502020204030204"/>
                    <a:cs typeface="+mn-cs"/>
                  </a:rPr>
                  <a:t>g</a:t>
                </a:r>
                <a:r>
                  <a:rPr kumimoji="0" lang="zh-TW" altLang="en-US" sz="2400" b="0" i="0" u="none" strike="noStrike" kern="1200" cap="none" spc="0" normalizeH="0" baseline="-25000" noProof="0" dirty="0" smtClean="0">
                    <a:ln>
                      <a:noFill/>
                    </a:ln>
                    <a:solidFill>
                      <a:srgbClr val="FF0000"/>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資本</a:t>
                </a:r>
                <a:r>
                  <a:rPr kumimoji="0" lang="zh-TW" altLang="en-US" sz="2400" b="0" i="0" u="none" strike="noStrike" kern="1200" cap="none" spc="0" normalizeH="0" baseline="0" noProof="0" dirty="0">
                    <a:ln>
                      <a:noFill/>
                    </a:ln>
                    <a:solidFill>
                      <a:prstClr val="black"/>
                    </a:solidFill>
                    <a:effectLst/>
                    <a:uLnTx/>
                    <a:uFillTx/>
                    <a:latin typeface="inpin heiti"/>
                    <a:cs typeface="+mn-cs"/>
                  </a:rPr>
                  <a:t>利得</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r>
                      <m:rPr>
                        <m:sty m:val="p"/>
                      </m:rPr>
                      <a:rPr kumimoji="0" lang="en-US" altLang="zh-TW" sz="2400" b="0" i="0" u="none" strike="noStrike" kern="1200" cap="none" spc="0" normalizeH="0" baseline="-25000" noProof="0" dirty="0" smtClean="0">
                        <a:ln>
                          <a:noFill/>
                        </a:ln>
                        <a:solidFill>
                          <a:srgbClr val="FF0000"/>
                        </a:solidFill>
                        <a:effectLst/>
                        <a:uLnTx/>
                        <a:uFillTx/>
                        <a:latin typeface="Cambria Math" panose="02040503050406030204" pitchFamily="18" charset="0"/>
                        <a:cs typeface="+mn-cs"/>
                      </a:rPr>
                      <m:t>c</m:t>
                    </m:r>
                  </m:oMath>
                </a14:m>
                <a:r>
                  <a:rPr kumimoji="0" lang="zh-TW" altLang="en-US" sz="2400" b="0" i="0" u="none" strike="noStrike" kern="1200" cap="none" spc="0" normalizeH="0" baseline="-2500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公司稅率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r>
                      <a:rPr kumimoji="0" lang="en-US" altLang="zh-TW" sz="24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oMath>
                </a14:m>
                <a:r>
                  <a:rPr kumimoji="0" lang="en-US" altLang="zh-TW"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利息所得稅率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6463956" y="4183408"/>
                <a:ext cx="2603844" cy="1200329"/>
              </a:xfrm>
              <a:prstGeom prst="rect">
                <a:avLst/>
              </a:prstGeom>
              <a:blipFill>
                <a:blip r:embed="rId3"/>
                <a:stretch>
                  <a:fillRect t="-4569" b="-10152"/>
                </a:stretch>
              </a:blipFill>
            </p:spPr>
            <p:txBody>
              <a:bodyPr/>
              <a:lstStyle/>
              <a:p>
                <a:r>
                  <a:rPr lang="zh-TW" altLang="en-US">
                    <a:noFill/>
                  </a:rPr>
                  <a:t> </a:t>
                </a:r>
              </a:p>
            </p:txBody>
          </p:sp>
        </mc:Fallback>
      </mc:AlternateContent>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045" y="2468486"/>
            <a:ext cx="10204088" cy="1250073"/>
          </a:xfrm>
          <a:prstGeom prst="rect">
            <a:avLst/>
          </a:prstGeom>
        </p:spPr>
      </p:pic>
      <p:sp>
        <p:nvSpPr>
          <p:cNvPr id="9" name="文字方塊 8"/>
          <p:cNvSpPr txBox="1"/>
          <p:nvPr/>
        </p:nvSpPr>
        <p:spPr>
          <a:xfrm>
            <a:off x="1586512" y="4368075"/>
            <a:ext cx="388464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srgbClr val="FF0000"/>
                </a:solidFill>
                <a:effectLst/>
                <a:uLnTx/>
                <a:uFillTx/>
                <a:latin typeface="inpin heiti"/>
                <a:cs typeface="+mn-cs"/>
              </a:rPr>
              <a:t>P</a:t>
            </a:r>
            <a:r>
              <a:rPr kumimoji="0" lang="en-US" altLang="zh-TW" sz="2400" b="0" i="0" u="none" strike="noStrike" kern="1200" cap="none" spc="0" normalizeH="0" baseline="-25000" noProof="0" dirty="0" err="1" smtClean="0">
                <a:ln>
                  <a:noFill/>
                </a:ln>
                <a:solidFill>
                  <a:srgbClr val="FF0000"/>
                </a:solidFill>
                <a:effectLst/>
                <a:uLnTx/>
                <a:uFillTx/>
                <a:latin typeface="inpin heiti"/>
                <a:cs typeface="+mn-cs"/>
              </a:rPr>
              <a:t>retain</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保留超額現金的股價</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smtClean="0">
                <a:ln>
                  <a:noFill/>
                </a:ln>
                <a:solidFill>
                  <a:srgbClr val="FF0000"/>
                </a:solidFill>
                <a:effectLst/>
                <a:uLnTx/>
                <a:uFillTx/>
                <a:latin typeface="inpin heiti"/>
                <a:cs typeface="+mn-cs"/>
              </a:rPr>
              <a:t>P</a:t>
            </a:r>
            <a:r>
              <a:rPr kumimoji="0" lang="en-US" altLang="zh-TW" sz="2400" b="0" i="0" u="none" strike="noStrike" kern="1200" cap="none" spc="0" normalizeH="0" baseline="-25000" noProof="0" dirty="0" err="1" smtClean="0">
                <a:ln>
                  <a:noFill/>
                </a:ln>
                <a:solidFill>
                  <a:srgbClr val="FF0000"/>
                </a:solidFill>
                <a:effectLst/>
                <a:uLnTx/>
                <a:uFillTx/>
                <a:latin typeface="inpin heiti"/>
                <a:cs typeface="+mn-cs"/>
              </a:rPr>
              <a:t>cum</a:t>
            </a:r>
            <a:r>
              <a:rPr kumimoji="0" lang="zh-TW" altLang="en-US" sz="2400" b="0" i="0" u="none" strike="noStrike" kern="1200" cap="none" spc="0" normalizeH="0" baseline="-25000" noProof="0" dirty="0" smtClean="0">
                <a:ln>
                  <a:noFill/>
                </a:ln>
                <a:solidFill>
                  <a:prstClr val="black"/>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附息股價</a:t>
            </a:r>
            <a:endParaRPr kumimoji="0" lang="zh-TW" altLang="en-US" sz="2400" b="0" i="0" u="none" strike="noStrike" kern="1200" cap="none" spc="0" normalizeH="0" baseline="0" noProof="0" dirty="0">
              <a:ln>
                <a:noFill/>
              </a:ln>
              <a:solidFill>
                <a:prstClr val="black"/>
              </a:solidFill>
              <a:effectLst/>
              <a:uLnTx/>
              <a:uFillTx/>
              <a:latin typeface="inpin heiti"/>
              <a:cs typeface="+mn-cs"/>
            </a:endParaRPr>
          </a:p>
        </p:txBody>
      </p:sp>
      <p:sp>
        <p:nvSpPr>
          <p:cNvPr id="10"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1403629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250" fill="hold"/>
                                        <p:tgtEl>
                                          <p:spTgt spid="10"/>
                                        </p:tgtEl>
                                        <p:attrNameLst>
                                          <p:attrName>ppt_x</p:attrName>
                                        </p:attrNameLst>
                                      </p:cBhvr>
                                      <p:tavLst>
                                        <p:tav tm="0">
                                          <p:val>
                                            <p:strVal val="#ppt_x"/>
                                          </p:val>
                                        </p:tav>
                                        <p:tav tm="100000">
                                          <p:val>
                                            <p:strVal val="#ppt_x"/>
                                          </p:val>
                                        </p:tav>
                                      </p:tavLst>
                                    </p:anim>
                                    <p:anim calcmode="lin" valueType="num">
                                      <p:cBhvr additive="base">
                                        <p:cTn id="16" dur="125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調整投資人稅率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Adjusting for Investor Taxes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文字方塊 3"/>
              <p:cNvSpPr txBox="1"/>
              <p:nvPr/>
            </p:nvSpPr>
            <p:spPr>
              <a:xfrm>
                <a:off x="1198003" y="1991582"/>
                <a:ext cx="94522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其中</a:t>
                </a:r>
                <a14:m>
                  <m:oMath xmlns:m="http://schemas.openxmlformats.org/officeDocument/2006/math">
                    <m:r>
                      <a:rPr kumimoji="0" lang="zh-TW" altLang="en-US" sz="2400" b="0" i="1" u="none" strike="noStrike" kern="1200" cap="none" spc="0" normalizeH="0" baseline="0" noProof="0" dirty="0">
                        <a:ln>
                          <a:noFill/>
                        </a:ln>
                        <a:solidFill>
                          <a:prstClr val="black"/>
                        </a:solidFill>
                        <a:effectLst/>
                        <a:uLnTx/>
                        <a:uFillTx/>
                        <a:latin typeface="Cambria Math" panose="02040503050406030204" pitchFamily="18" charset="0"/>
                        <a:cs typeface="+mn-cs"/>
                      </a:rPr>
                      <m:t>𝜏</m:t>
                    </m:r>
                  </m:oMath>
                </a14:m>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en-US" altLang="zh-TW" sz="2400" b="0" i="1" u="none" strike="noStrike" kern="1200" cap="none" spc="0" normalizeH="0" baseline="0" noProof="0" dirty="0" smtClean="0">
                    <a:ln>
                      <a:noFill/>
                    </a:ln>
                    <a:solidFill>
                      <a:prstClr val="black"/>
                    </a:solidFill>
                    <a:effectLst/>
                    <a:uLnTx/>
                    <a:uFillTx/>
                    <a:latin typeface="inpin heiti" panose="020F0502020204030204"/>
                    <a:cs typeface="+mn-cs"/>
                  </a:rPr>
                  <a:t>retain</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可衡量公司在保留現金下的有效稅</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賦不利</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mc:Choice>
        <mc:Fallback>
          <p:sp>
            <p:nvSpPr>
              <p:cNvPr id="4" name="文字方塊 3"/>
              <p:cNvSpPr txBox="1">
                <a:spLocks noRot="1" noChangeAspect="1" noMove="1" noResize="1" noEditPoints="1" noAdjustHandles="1" noChangeArrowheads="1" noChangeShapeType="1" noTextEdit="1"/>
              </p:cNvSpPr>
              <p:nvPr/>
            </p:nvSpPr>
            <p:spPr>
              <a:xfrm>
                <a:off x="1198003" y="1991582"/>
                <a:ext cx="9452218" cy="461665"/>
              </a:xfrm>
              <a:prstGeom prst="rect">
                <a:avLst/>
              </a:prstGeom>
              <a:blipFill>
                <a:blip r:embed="rId3"/>
                <a:stretch>
                  <a:fillRect l="-1032" t="-12000"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1251045" y="4310793"/>
                <a:ext cx="260384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a:ln>
                          <a:noFill/>
                        </a:ln>
                        <a:solidFill>
                          <a:srgbClr val="FF0000"/>
                        </a:solidFill>
                        <a:effectLst/>
                        <a:uLnTx/>
                        <a:uFillTx/>
                        <a:latin typeface="Cambria Math" panose="02040503050406030204" pitchFamily="18" charset="0"/>
                        <a:cs typeface="+mn-cs"/>
                      </a:rPr>
                      <m:t>𝜏</m:t>
                    </m:r>
                    <m:r>
                      <m:rPr>
                        <m:sty m:val="p"/>
                      </m:rPr>
                      <a:rPr kumimoji="0" lang="en-US" altLang="zh-TW" sz="2400" b="0" i="0" u="none" strike="noStrike" kern="1200" cap="none" spc="0" normalizeH="0" baseline="-25000" noProof="0" dirty="0">
                        <a:ln>
                          <a:noFill/>
                        </a:ln>
                        <a:solidFill>
                          <a:srgbClr val="FF0000"/>
                        </a:solidFill>
                        <a:effectLst/>
                        <a:uLnTx/>
                        <a:uFillTx/>
                        <a:latin typeface="Cambria Math" panose="02040503050406030204" pitchFamily="18" charset="0"/>
                        <a:cs typeface="+mn-cs"/>
                      </a:rPr>
                      <m:t>c</m:t>
                    </m:r>
                  </m:oMath>
                </a14:m>
                <a:r>
                  <a:rPr kumimoji="0" lang="zh-TW" altLang="en-US" sz="2400" b="0" i="0" u="none" strike="noStrike" kern="1200" cap="none" spc="0" normalizeH="0" baseline="-25000" noProof="0" dirty="0">
                    <a:ln>
                      <a:noFill/>
                    </a:ln>
                    <a:solidFill>
                      <a:srgbClr val="FF0000"/>
                    </a:solidFill>
                    <a:effectLst/>
                    <a:uLnTx/>
                    <a:uFillTx/>
                    <a:latin typeface="inpin heiti"/>
                    <a:cs typeface="+mn-cs"/>
                  </a:rPr>
                  <a:t> </a:t>
                </a:r>
                <a:r>
                  <a:rPr kumimoji="0" lang="zh-TW" altLang="en-US" sz="2400" b="0" i="0" u="none" strike="noStrike" kern="1200" cap="none" spc="0" normalizeH="0" baseline="0" noProof="0" dirty="0">
                    <a:ln>
                      <a:noFill/>
                    </a:ln>
                    <a:solidFill>
                      <a:srgbClr val="FF0000"/>
                    </a:solidFill>
                    <a:effectLst/>
                    <a:uLnTx/>
                    <a:uFillTx/>
                    <a:latin typeface="inpin heiti"/>
                    <a:cs typeface="+mn-cs"/>
                  </a:rPr>
                  <a:t> </a:t>
                </a:r>
                <a:r>
                  <a:rPr kumimoji="0" lang="zh-TW" altLang="en-US" sz="2400" b="0" i="0" u="none" strike="noStrike" kern="1200" cap="none" spc="0" normalizeH="0" baseline="0" noProof="0" dirty="0">
                    <a:ln>
                      <a:noFill/>
                    </a:ln>
                    <a:solidFill>
                      <a:prstClr val="black"/>
                    </a:solidFill>
                    <a:effectLst/>
                    <a:uLnTx/>
                    <a:uFillTx/>
                    <a:latin typeface="inpin heiti"/>
                    <a:cs typeface="+mn-cs"/>
                  </a:rPr>
                  <a:t>公司</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稅率</a:t>
                </a:r>
                <a:endPar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oMath>
                </a14:m>
                <a:r>
                  <a:rPr kumimoji="0" lang="en-US" altLang="zh-TW" sz="2400" b="0" i="0" u="none" strike="noStrike" kern="1200" cap="none" spc="0" normalizeH="0" baseline="-25000" noProof="0" dirty="0" smtClean="0">
                    <a:ln>
                      <a:noFill/>
                    </a:ln>
                    <a:solidFill>
                      <a:srgbClr val="FF0000"/>
                    </a:solidFill>
                    <a:effectLst/>
                    <a:uLnTx/>
                    <a:uFillTx/>
                    <a:latin typeface="inpin heiti" panose="020F0502020204030204"/>
                    <a:cs typeface="+mn-cs"/>
                  </a:rPr>
                  <a:t>g</a:t>
                </a:r>
                <a:r>
                  <a:rPr kumimoji="0" lang="zh-TW" altLang="en-US" sz="2400" b="0" i="0" u="none" strike="noStrike" kern="1200" cap="none" spc="0" normalizeH="0" baseline="-25000" noProof="0" dirty="0" smtClean="0">
                    <a:ln>
                      <a:noFill/>
                    </a:ln>
                    <a:solidFill>
                      <a:srgbClr val="FF0000"/>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資本</a:t>
                </a:r>
                <a:r>
                  <a:rPr kumimoji="0" lang="zh-TW" altLang="en-US" sz="2400" b="0" i="0" u="none" strike="noStrike" kern="1200" cap="none" spc="0" normalizeH="0" baseline="0" noProof="0" dirty="0">
                    <a:ln>
                      <a:noFill/>
                    </a:ln>
                    <a:solidFill>
                      <a:prstClr val="black"/>
                    </a:solidFill>
                    <a:effectLst/>
                    <a:uLnTx/>
                    <a:uFillTx/>
                    <a:latin typeface="inpin heiti"/>
                    <a:cs typeface="+mn-cs"/>
                  </a:rPr>
                  <a:t>利得</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zh-TW" altLang="en-US" sz="24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𝜏</m:t>
                    </m:r>
                    <m:r>
                      <a:rPr kumimoji="0" lang="en-US" altLang="zh-TW" sz="2400" b="0" i="1" u="none" strike="noStrike" kern="1200" cap="none" spc="0" normalizeH="0" baseline="0" noProof="0" dirty="0">
                        <a:ln>
                          <a:noFill/>
                        </a:ln>
                        <a:solidFill>
                          <a:srgbClr val="FF0000"/>
                        </a:solidFill>
                        <a:effectLst/>
                        <a:uLnTx/>
                        <a:uFillTx/>
                        <a:latin typeface="Cambria Math" panose="02040503050406030204" pitchFamily="18" charset="0"/>
                        <a:cs typeface="+mn-cs"/>
                      </a:rPr>
                      <m:t>𝑖</m:t>
                    </m:r>
                  </m:oMath>
                </a14:m>
                <a:r>
                  <a:rPr kumimoji="0" lang="en-US" altLang="zh-TW" sz="2400" b="0" i="0" u="none" strike="noStrike" kern="1200" cap="none" spc="0" normalizeH="0" baseline="0" noProof="0" dirty="0" smtClean="0">
                    <a:ln>
                      <a:noFill/>
                    </a:ln>
                    <a:solidFill>
                      <a:srgbClr val="FF0000"/>
                    </a:solidFill>
                    <a:effectLst/>
                    <a:uLnTx/>
                    <a:uFillTx/>
                    <a:latin typeface="inpin heiti"/>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a:cs typeface="+mn-cs"/>
                  </a:rPr>
                  <a:t>利息所得稅率</a:t>
                </a:r>
                <a:endParaRPr kumimoji="0" lang="en-US" altLang="zh-TW" sz="2400" b="0" i="0" u="none" strike="noStrike" kern="1200" cap="none" spc="0" normalizeH="0" baseline="0" noProof="0" dirty="0" smtClean="0">
                  <a:ln>
                    <a:noFill/>
                  </a:ln>
                  <a:solidFill>
                    <a:prstClr val="black"/>
                  </a:solidFill>
                  <a:effectLst/>
                  <a:uLnTx/>
                  <a:uFillTx/>
                  <a:latin typeface="inpin heiti"/>
                  <a:cs typeface="+mn-cs"/>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1251045" y="4310793"/>
                <a:ext cx="2603844" cy="1200329"/>
              </a:xfrm>
              <a:prstGeom prst="rect">
                <a:avLst/>
              </a:prstGeom>
              <a:blipFill>
                <a:blip r:embed="rId4"/>
                <a:stretch>
                  <a:fillRect t="-4569" b="-10152"/>
                </a:stretch>
              </a:blipFill>
            </p:spPr>
            <p:txBody>
              <a:bodyPr/>
              <a:lstStyle/>
              <a:p>
                <a:r>
                  <a:rPr lang="zh-TW" altLang="en-US">
                    <a:noFill/>
                  </a:rPr>
                  <a:t> </a:t>
                </a:r>
              </a:p>
            </p:txBody>
          </p:sp>
        </mc:Fallback>
      </mc:AlternateContent>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003" y="2580632"/>
            <a:ext cx="10103770" cy="1602776"/>
          </a:xfrm>
          <a:prstGeom prst="rect">
            <a:avLst/>
          </a:prstGeom>
        </p:spPr>
      </p:pic>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0878146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發行成本與財務危機成本</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Issuance and Distress Costs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637490"/>
            <a:ext cx="9452218"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如果保留現金會有租稅負擔，為何有些公司仍要累積大量的現金餘額</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一般來說，公司保有現金餘額是為了因應未來可能的現金短缺。例如，如果未來盈餘可能不足以因應正淨現值投資機會所需資金，公司可能就會開始累積現金部位以補其差額。此一動機對可能需要資金因應大規模研發計畫或大型購併案的公司尤為相關。</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持有現金部位因應未來可能現金需求的好處是，此策略可以讓公司免去籌措新資金</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發行新債或權益證券</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的交易成本。發行負債的直接成本約為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，發行權益的直接成本為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。因為代理成本與逆選擇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檸檬問題</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成本的存在，籌措新資金也有間接成本。所以公司必須在持有現金的租稅成本與未來無須向外籌措的潛在利益取得平衡。盈餘波動劇烈的公司也可能會建立現金準備，以平安渡過營業虧損的短暫時間。藉由持有足夠現金，這些公司便能避免財務危機與相關成本。</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8936683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保留現金策略的代理成本</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Agency Costs of Retaining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637490"/>
            <a:ext cx="945221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然而，若公司持有的現金部位超過未來投資所需或流動性需求，對股東來說並沒有好處。事實上，除了租稅成本外，公司持有過多現金極可能會出現代理成本。因為當公司有過多現金，經理人會沒有效率地運用這些資金，可能用於持續虧損的投資方案，支付過多的管理補貼或支付過高的購併金額。財務槓桿為降低公司超額現金的一種方法；股利發放與股份買回也扮演將現金從公司流出的類似腳色。</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公司將超額現金用於發放股利或買回股份，因為可以降低經理人浪費資源的能力與誘因，所以會推高股票價格。例如，</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Value Line, Inc.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在宣布發放特殊股利當天的股價約上漲</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美元，如圖</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17.6</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所示，這與可從交易得到的代理成本降低與租稅好處相符。</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pic>
        <p:nvPicPr>
          <p:cNvPr id="6" name="圖片 5">
            <a:hlinkClick r:id="rId3" action="ppaction://hlinksldjump"/>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933" y="5792474"/>
            <a:ext cx="900112" cy="900112"/>
          </a:xfrm>
          <a:prstGeom prst="rect">
            <a:avLst/>
          </a:prstGeom>
        </p:spPr>
      </p:pic>
    </p:spTree>
    <p:extLst>
      <p:ext uri="{BB962C8B-B14F-4D97-AF65-F5344CB8AC3E}">
        <p14:creationId xmlns:p14="http://schemas.microsoft.com/office/powerpoint/2010/main" val="35585126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17.7</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減少負淨現值的</a:t>
            </a:r>
            <a:r>
              <a:rPr lang="zh-TW" altLang="en-US" sz="2400" b="1" dirty="0">
                <a:gradFill>
                  <a:gsLst>
                    <a:gs pos="100000">
                      <a:srgbClr val="6AAABA"/>
                    </a:gs>
                    <a:gs pos="0">
                      <a:srgbClr val="D93339"/>
                    </a:gs>
                  </a:gsLst>
                  <a:lin ang="2700000" scaled="1"/>
                </a:gradFill>
                <a:latin typeface="inpin heiti" panose="020F0502020204030204"/>
                <a:cs typeface="+mn-ea"/>
                <a:sym typeface="+mn-lt"/>
              </a:rPr>
              <a:t>投資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Cutting Negative-NPV Growth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198003" y="1635228"/>
            <a:ext cx="1004247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雷士頓石油</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err="1" smtClean="0">
                <a:ln>
                  <a:noFill/>
                </a:ln>
                <a:solidFill>
                  <a:prstClr val="black"/>
                </a:solidFill>
                <a:effectLst/>
                <a:uLnTx/>
                <a:uFillTx/>
                <a:latin typeface="inpin heiti" panose="020F0502020204030204"/>
                <a:cs typeface="+mn-cs"/>
              </a:rPr>
              <a:t>Rexton</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Oil)</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是一家完全權益組成的公司，目前流通在外股數有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百萬股。該公司持有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百萬美元現金，預期未來每年自由現金流量為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百萬美元。管理階層計畫將這些現金用於營運擴張，可提高</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的未來自由現金流量。如果雷士頓投資計畫的資金成本為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，則該公司將資金用於股份買回，而非擴張</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計畫</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的決策，會如何影響股價</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003" y="3457673"/>
            <a:ext cx="9452218" cy="2880786"/>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086905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17.7</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減少負淨現值的</a:t>
            </a:r>
            <a:r>
              <a:rPr lang="zh-TW" altLang="en-US" sz="2400" b="1" dirty="0">
                <a:gradFill>
                  <a:gsLst>
                    <a:gs pos="100000">
                      <a:srgbClr val="6AAABA"/>
                    </a:gs>
                    <a:gs pos="0">
                      <a:srgbClr val="D93339"/>
                    </a:gs>
                  </a:gsLst>
                  <a:lin ang="2700000" scaled="1"/>
                </a:gradFill>
                <a:latin typeface="inpin heiti" panose="020F0502020204030204"/>
                <a:cs typeface="+mn-ea"/>
                <a:sym typeface="+mn-lt"/>
              </a:rPr>
              <a:t>投資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Cutting Negative-NPV Growth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805130"/>
            <a:ext cx="945221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解答</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如果雷士頓石油將現金用於擴張計畫，未來自由現金流量會增加</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×1.12=72.8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百萬美元。利用永續年金公式，公司市值為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÷10%=728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百萬美元，或每股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如果雷士頓石油沒有將現金用於擴張</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計畫</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，未來自由現金流量的價值會為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÷10%=650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百萬美元。加入現金後，雷士頓石油市值為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百萬美元，或每股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美元。如果雷士頓選擇進行股份買回，股價將不會改變</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公司將買回</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=18.75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百萬股，所以公司資產價值為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百萬美元，流通在外股數有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81.25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百萬股，每股價格為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650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÷81.25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=8.00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每股。</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59025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範例</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17.7</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減少負淨現值的</a:t>
            </a:r>
            <a:r>
              <a:rPr lang="zh-TW" altLang="en-US" sz="2400" b="1" dirty="0">
                <a:gradFill>
                  <a:gsLst>
                    <a:gs pos="100000">
                      <a:srgbClr val="6AAABA"/>
                    </a:gs>
                    <a:gs pos="0">
                      <a:srgbClr val="D93339"/>
                    </a:gs>
                  </a:gsLst>
                  <a:lin ang="2700000" scaled="1"/>
                </a:gradFill>
                <a:latin typeface="inpin heiti" panose="020F0502020204030204"/>
                <a:cs typeface="+mn-ea"/>
                <a:sym typeface="+mn-lt"/>
              </a:rPr>
              <a:t>投資</a:t>
            </a:r>
            <a:endPar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Cutting Negative-NPV Growth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805130"/>
            <a:ext cx="94522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解答</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在本範例裡，該公司減少投資與成長，並將資金用於股份買回，可以增加每股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0.72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美元的股價。這是因為此擴張計畫為負淨現值的緣故</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計畫成本</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百萬美元，但未來自由現金流量僅增加</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百萬美元，其淨現值為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72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百萬或每股 </a:t>
            </a:r>
            <a:r>
              <a:rPr kumimoji="0" lang="en-US" altLang="zh-TW" sz="2400" b="1"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$0.72</a:t>
            </a: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1579167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保留現金策略的代理成本</a:t>
            </a:r>
            <a:endPar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Agency Costs of Retaining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942290"/>
            <a:ext cx="9452218"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應該選擇保留現金的理由與運用低財務槓桿的理由相同，也就是保有公司的財務彈性，以因應未來成長機會並避免財務危機成本。但這些需求需與持有現金的租稅負擔，以及浪費投資的代理成本間取得平衡。因此，高科技與生技公司典型上會選擇低負債水選，也傾向保留並累計大量現金部位。</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4635855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保留現金策略的代理成本</a:t>
            </a:r>
            <a:endPar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Agency Costs of Retaining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extLst>
              <p:ext uri="{D42A27DB-BD31-4B8C-83A1-F6EECF244321}">
                <p14:modId xmlns:p14="http://schemas.microsoft.com/office/powerpoint/2010/main" val="3560502999"/>
              </p:ext>
            </p:extLst>
          </p:nvPr>
        </p:nvGraphicFramePr>
        <p:xfrm>
          <a:off x="889000" y="1771226"/>
          <a:ext cx="10541000" cy="4765790"/>
        </p:xfrm>
        <a:graphic>
          <a:graphicData uri="http://schemas.openxmlformats.org/drawingml/2006/table">
            <a:tbl>
              <a:tblPr firstRow="1" bandRow="1">
                <a:tableStyleId>{93296810-A885-4BE3-A3E7-6D5BEEA58F35}</a:tableStyleId>
              </a:tblPr>
              <a:tblGrid>
                <a:gridCol w="1351280">
                  <a:extLst>
                    <a:ext uri="{9D8B030D-6E8A-4147-A177-3AD203B41FA5}">
                      <a16:colId xmlns:a16="http://schemas.microsoft.com/office/drawing/2014/main" val="3362674504"/>
                    </a:ext>
                  </a:extLst>
                </a:gridCol>
                <a:gridCol w="2468880">
                  <a:extLst>
                    <a:ext uri="{9D8B030D-6E8A-4147-A177-3AD203B41FA5}">
                      <a16:colId xmlns:a16="http://schemas.microsoft.com/office/drawing/2014/main" val="483263757"/>
                    </a:ext>
                  </a:extLst>
                </a:gridCol>
                <a:gridCol w="4085590">
                  <a:extLst>
                    <a:ext uri="{9D8B030D-6E8A-4147-A177-3AD203B41FA5}">
                      <a16:colId xmlns:a16="http://schemas.microsoft.com/office/drawing/2014/main" val="2939279592"/>
                    </a:ext>
                  </a:extLst>
                </a:gridCol>
                <a:gridCol w="2635250">
                  <a:extLst>
                    <a:ext uri="{9D8B030D-6E8A-4147-A177-3AD203B41FA5}">
                      <a16:colId xmlns:a16="http://schemas.microsoft.com/office/drawing/2014/main" val="3472058246"/>
                    </a:ext>
                  </a:extLst>
                </a:gridCol>
              </a:tblGrid>
              <a:tr h="480530">
                <a:tc>
                  <a:txBody>
                    <a:bodyPr/>
                    <a:lstStyle/>
                    <a:p>
                      <a:pPr algn="l"/>
                      <a:r>
                        <a:rPr lang="en-US" altLang="zh-TW" sz="2000" dirty="0" smtClean="0"/>
                        <a:t>Ticker</a:t>
                      </a:r>
                      <a:endParaRPr lang="zh-TW" altLang="en-US" sz="2000" dirty="0"/>
                    </a:p>
                  </a:txBody>
                  <a:tcPr anchor="ctr"/>
                </a:tc>
                <a:tc>
                  <a:txBody>
                    <a:bodyPr/>
                    <a:lstStyle/>
                    <a:p>
                      <a:pPr algn="l"/>
                      <a:r>
                        <a:rPr lang="en-US" altLang="zh-TW" sz="2000" dirty="0" smtClean="0"/>
                        <a:t>Company</a:t>
                      </a:r>
                      <a:endParaRPr lang="zh-TW" altLang="en-US" sz="2000" dirty="0"/>
                    </a:p>
                  </a:txBody>
                  <a:tcPr anchor="ctr"/>
                </a:tc>
                <a:tc>
                  <a:txBody>
                    <a:bodyPr/>
                    <a:lstStyle/>
                    <a:p>
                      <a:pPr algn="ctr"/>
                      <a:r>
                        <a:rPr lang="en-US" altLang="zh-TW" sz="2000" dirty="0" smtClean="0"/>
                        <a:t>Cash &amp; Marketable</a:t>
                      </a:r>
                    </a:p>
                    <a:p>
                      <a:pPr algn="ctr"/>
                      <a:r>
                        <a:rPr lang="en-US" altLang="zh-TW" sz="2000" dirty="0" smtClean="0"/>
                        <a:t>Securities ($</a:t>
                      </a:r>
                      <a:r>
                        <a:rPr lang="en-US" altLang="zh-TW" sz="2000" baseline="0" dirty="0" smtClean="0"/>
                        <a:t> billion</a:t>
                      </a:r>
                      <a:r>
                        <a:rPr lang="en-US" altLang="zh-TW" sz="2000" dirty="0" smtClean="0"/>
                        <a:t>)</a:t>
                      </a:r>
                      <a:endParaRPr lang="zh-TW" altLang="en-US" sz="2000" dirty="0"/>
                    </a:p>
                  </a:txBody>
                  <a:tcPr anchor="ctr"/>
                </a:tc>
                <a:tc>
                  <a:txBody>
                    <a:bodyPr/>
                    <a:lstStyle/>
                    <a:p>
                      <a:pPr algn="ctr"/>
                      <a:r>
                        <a:rPr lang="en-US" altLang="zh-TW" sz="2000" dirty="0" smtClean="0"/>
                        <a:t>Percentage of Market</a:t>
                      </a:r>
                    </a:p>
                    <a:p>
                      <a:pPr algn="ctr"/>
                      <a:r>
                        <a:rPr lang="en-US" altLang="zh-TW" sz="2000" dirty="0" smtClean="0"/>
                        <a:t>Capitalization</a:t>
                      </a:r>
                      <a:endParaRPr lang="zh-TW" altLang="en-US" sz="2000" dirty="0"/>
                    </a:p>
                  </a:txBody>
                  <a:tcPr anchor="ctr"/>
                </a:tc>
                <a:extLst>
                  <a:ext uri="{0D108BD9-81ED-4DB2-BD59-A6C34878D82A}">
                    <a16:rowId xmlns:a16="http://schemas.microsoft.com/office/drawing/2014/main" val="3280379849"/>
                  </a:ext>
                </a:extLst>
              </a:tr>
              <a:tr h="480530">
                <a:tc>
                  <a:txBody>
                    <a:bodyPr/>
                    <a:lstStyle/>
                    <a:p>
                      <a:pPr algn="l"/>
                      <a:r>
                        <a:rPr lang="en-US" altLang="zh-TW" sz="2000" dirty="0" smtClean="0"/>
                        <a:t>AAPL</a:t>
                      </a:r>
                      <a:endParaRPr lang="zh-TW" altLang="en-US" sz="2000" dirty="0"/>
                    </a:p>
                  </a:txBody>
                  <a:tcPr anchor="ctr"/>
                </a:tc>
                <a:tc>
                  <a:txBody>
                    <a:bodyPr/>
                    <a:lstStyle/>
                    <a:p>
                      <a:pPr algn="l"/>
                      <a:r>
                        <a:rPr lang="en-US" altLang="zh-TW" sz="2000" dirty="0" smtClean="0"/>
                        <a:t>Apple Inc.</a:t>
                      </a:r>
                      <a:endParaRPr lang="zh-TW" altLang="en-US" sz="2000" dirty="0"/>
                    </a:p>
                  </a:txBody>
                  <a:tcPr anchor="ctr"/>
                </a:tc>
                <a:tc>
                  <a:txBody>
                    <a:bodyPr/>
                    <a:lstStyle/>
                    <a:p>
                      <a:pPr algn="ctr"/>
                      <a:r>
                        <a:rPr lang="en-US" altLang="zh-TW" sz="2000" dirty="0" smtClean="0"/>
                        <a:t>215.7</a:t>
                      </a:r>
                      <a:endParaRPr lang="zh-TW" altLang="en-US" sz="2000" dirty="0"/>
                    </a:p>
                  </a:txBody>
                  <a:tcPr anchor="ctr"/>
                </a:tc>
                <a:tc>
                  <a:txBody>
                    <a:bodyPr/>
                    <a:lstStyle/>
                    <a:p>
                      <a:pPr algn="ctr"/>
                      <a:r>
                        <a:rPr lang="en-US" altLang="zh-TW" sz="2000" dirty="0" smtClean="0"/>
                        <a:t>37%</a:t>
                      </a:r>
                      <a:endParaRPr lang="zh-TW" altLang="en-US" sz="2000" dirty="0"/>
                    </a:p>
                  </a:txBody>
                  <a:tcPr anchor="ctr"/>
                </a:tc>
                <a:extLst>
                  <a:ext uri="{0D108BD9-81ED-4DB2-BD59-A6C34878D82A}">
                    <a16:rowId xmlns:a16="http://schemas.microsoft.com/office/drawing/2014/main" val="2171175853"/>
                  </a:ext>
                </a:extLst>
              </a:tr>
              <a:tr h="480530">
                <a:tc>
                  <a:txBody>
                    <a:bodyPr/>
                    <a:lstStyle/>
                    <a:p>
                      <a:pPr algn="l"/>
                      <a:r>
                        <a:rPr lang="en-US" altLang="zh-TW" sz="2000" dirty="0" smtClean="0"/>
                        <a:t>GE</a:t>
                      </a:r>
                      <a:endParaRPr lang="zh-TW" altLang="en-US" sz="2000" dirty="0"/>
                    </a:p>
                  </a:txBody>
                  <a:tcPr anchor="ctr"/>
                </a:tc>
                <a:tc>
                  <a:txBody>
                    <a:bodyPr/>
                    <a:lstStyle/>
                    <a:p>
                      <a:pPr algn="l"/>
                      <a:r>
                        <a:rPr lang="en-US" altLang="zh-TW" sz="2000" dirty="0" smtClean="0"/>
                        <a:t>General Electric</a:t>
                      </a:r>
                      <a:endParaRPr lang="zh-TW" altLang="en-US" sz="2000" dirty="0"/>
                    </a:p>
                  </a:txBody>
                  <a:tcPr anchor="ctr"/>
                </a:tc>
                <a:tc>
                  <a:txBody>
                    <a:bodyPr/>
                    <a:lstStyle/>
                    <a:p>
                      <a:pPr algn="ctr"/>
                      <a:r>
                        <a:rPr lang="en-US" altLang="zh-TW" sz="2000" dirty="0" smtClean="0"/>
                        <a:t>113.8</a:t>
                      </a:r>
                      <a:endParaRPr lang="zh-TW" altLang="en-US" sz="2000" dirty="0"/>
                    </a:p>
                  </a:txBody>
                  <a:tcPr anchor="ctr"/>
                </a:tc>
                <a:tc>
                  <a:txBody>
                    <a:bodyPr/>
                    <a:lstStyle/>
                    <a:p>
                      <a:pPr algn="ctr"/>
                      <a:r>
                        <a:rPr lang="en-US" altLang="zh-TW" sz="2000" dirty="0" smtClean="0"/>
                        <a:t>39%</a:t>
                      </a:r>
                      <a:endParaRPr lang="zh-TW" altLang="en-US" sz="2000" dirty="0"/>
                    </a:p>
                  </a:txBody>
                  <a:tcPr anchor="ctr"/>
                </a:tc>
                <a:extLst>
                  <a:ext uri="{0D108BD9-81ED-4DB2-BD59-A6C34878D82A}">
                    <a16:rowId xmlns:a16="http://schemas.microsoft.com/office/drawing/2014/main" val="566306873"/>
                  </a:ext>
                </a:extLst>
              </a:tr>
              <a:tr h="480530">
                <a:tc>
                  <a:txBody>
                    <a:bodyPr/>
                    <a:lstStyle/>
                    <a:p>
                      <a:pPr algn="l"/>
                      <a:r>
                        <a:rPr lang="en-US" altLang="zh-TW" sz="2000" dirty="0" smtClean="0"/>
                        <a:t>MSFT</a:t>
                      </a:r>
                      <a:endParaRPr lang="zh-TW" altLang="en-US" sz="2000" dirty="0"/>
                    </a:p>
                  </a:txBody>
                  <a:tcPr anchor="ctr"/>
                </a:tc>
                <a:tc>
                  <a:txBody>
                    <a:bodyPr/>
                    <a:lstStyle/>
                    <a:p>
                      <a:pPr algn="l"/>
                      <a:r>
                        <a:rPr lang="en-US" altLang="zh-TW" sz="2000" dirty="0" smtClean="0"/>
                        <a:t>Microsoft Corporation</a:t>
                      </a:r>
                      <a:endParaRPr lang="zh-TW" altLang="en-US" sz="2000" dirty="0"/>
                    </a:p>
                  </a:txBody>
                  <a:tcPr anchor="ctr"/>
                </a:tc>
                <a:tc>
                  <a:txBody>
                    <a:bodyPr/>
                    <a:lstStyle/>
                    <a:p>
                      <a:pPr algn="ctr"/>
                      <a:r>
                        <a:rPr lang="en-US" altLang="zh-TW" sz="2000" dirty="0" smtClean="0"/>
                        <a:t>102.3</a:t>
                      </a:r>
                      <a:endParaRPr lang="zh-TW" altLang="en-US" sz="2000" dirty="0"/>
                    </a:p>
                  </a:txBody>
                  <a:tcPr anchor="ctr"/>
                </a:tc>
                <a:tc>
                  <a:txBody>
                    <a:bodyPr/>
                    <a:lstStyle/>
                    <a:p>
                      <a:pPr algn="ctr"/>
                      <a:r>
                        <a:rPr lang="en-US" altLang="zh-TW" sz="2000" dirty="0" smtClean="0"/>
                        <a:t>23%</a:t>
                      </a:r>
                      <a:endParaRPr lang="zh-TW" altLang="en-US" sz="2000" dirty="0"/>
                    </a:p>
                  </a:txBody>
                  <a:tcPr anchor="ctr"/>
                </a:tc>
                <a:extLst>
                  <a:ext uri="{0D108BD9-81ED-4DB2-BD59-A6C34878D82A}">
                    <a16:rowId xmlns:a16="http://schemas.microsoft.com/office/drawing/2014/main" val="1282944545"/>
                  </a:ext>
                </a:extLst>
              </a:tr>
              <a:tr h="480530">
                <a:tc>
                  <a:txBody>
                    <a:bodyPr/>
                    <a:lstStyle/>
                    <a:p>
                      <a:pPr algn="l"/>
                      <a:r>
                        <a:rPr lang="en-US" altLang="zh-TW" sz="2000" dirty="0" smtClean="0"/>
                        <a:t>GOOGL</a:t>
                      </a:r>
                      <a:endParaRPr lang="zh-TW" altLang="en-US" sz="2000" dirty="0"/>
                    </a:p>
                  </a:txBody>
                  <a:tcPr anchor="ctr"/>
                </a:tc>
                <a:tc>
                  <a:txBody>
                    <a:bodyPr/>
                    <a:lstStyle/>
                    <a:p>
                      <a:pPr algn="l"/>
                      <a:r>
                        <a:rPr lang="en-US" altLang="zh-TW" sz="2000" dirty="0" smtClean="0"/>
                        <a:t>Alphabet (Google)</a:t>
                      </a:r>
                      <a:endParaRPr lang="zh-TW" altLang="en-US" sz="2000" dirty="0"/>
                    </a:p>
                  </a:txBody>
                  <a:tcPr anchor="ctr"/>
                </a:tc>
                <a:tc>
                  <a:txBody>
                    <a:bodyPr/>
                    <a:lstStyle/>
                    <a:p>
                      <a:pPr algn="ctr"/>
                      <a:r>
                        <a:rPr lang="en-US" altLang="zh-TW" sz="2000" dirty="0" smtClean="0"/>
                        <a:t>73.1</a:t>
                      </a:r>
                      <a:endParaRPr lang="zh-TW" altLang="en-US" sz="2000" dirty="0"/>
                    </a:p>
                  </a:txBody>
                  <a:tcPr anchor="ctr"/>
                </a:tc>
                <a:tc>
                  <a:txBody>
                    <a:bodyPr/>
                    <a:lstStyle/>
                    <a:p>
                      <a:pPr algn="ctr"/>
                      <a:r>
                        <a:rPr lang="en-US" altLang="zh-TW" sz="2000" dirty="0" smtClean="0"/>
                        <a:t>14%</a:t>
                      </a:r>
                      <a:endParaRPr lang="zh-TW" altLang="en-US" sz="2000" dirty="0"/>
                    </a:p>
                  </a:txBody>
                  <a:tcPr anchor="ctr"/>
                </a:tc>
                <a:extLst>
                  <a:ext uri="{0D108BD9-81ED-4DB2-BD59-A6C34878D82A}">
                    <a16:rowId xmlns:a16="http://schemas.microsoft.com/office/drawing/2014/main" val="3940005954"/>
                  </a:ext>
                </a:extLst>
              </a:tr>
              <a:tr h="480530">
                <a:tc>
                  <a:txBody>
                    <a:bodyPr/>
                    <a:lstStyle/>
                    <a:p>
                      <a:pPr algn="l"/>
                      <a:r>
                        <a:rPr lang="en-US" altLang="zh-TW" sz="2000" dirty="0" smtClean="0"/>
                        <a:t>CSCO</a:t>
                      </a:r>
                      <a:endParaRPr lang="zh-TW" altLang="en-US" sz="2000" dirty="0"/>
                    </a:p>
                  </a:txBody>
                  <a:tcPr anchor="ctr"/>
                </a:tc>
                <a:tc>
                  <a:txBody>
                    <a:bodyPr/>
                    <a:lstStyle/>
                    <a:p>
                      <a:pPr algn="l"/>
                      <a:r>
                        <a:rPr lang="en-US" altLang="zh-TW" sz="2000" dirty="0" smtClean="0"/>
                        <a:t>Cisco Systems</a:t>
                      </a:r>
                      <a:endParaRPr lang="zh-TW" altLang="en-US" sz="2000" dirty="0"/>
                    </a:p>
                  </a:txBody>
                  <a:tcPr anchor="ctr"/>
                </a:tc>
                <a:tc>
                  <a:txBody>
                    <a:bodyPr/>
                    <a:lstStyle/>
                    <a:p>
                      <a:pPr algn="ctr"/>
                      <a:r>
                        <a:rPr lang="en-US" altLang="zh-TW" sz="2000" dirty="0" smtClean="0"/>
                        <a:t>59.1</a:t>
                      </a:r>
                      <a:endParaRPr lang="zh-TW" altLang="en-US" sz="2000" dirty="0"/>
                    </a:p>
                  </a:txBody>
                  <a:tcPr anchor="ctr"/>
                </a:tc>
                <a:tc>
                  <a:txBody>
                    <a:bodyPr/>
                    <a:lstStyle/>
                    <a:p>
                      <a:pPr algn="ctr"/>
                      <a:r>
                        <a:rPr lang="en-US" altLang="zh-TW" sz="2000" dirty="0" smtClean="0"/>
                        <a:t>43%</a:t>
                      </a:r>
                      <a:endParaRPr lang="zh-TW" altLang="en-US" sz="2000" dirty="0"/>
                    </a:p>
                  </a:txBody>
                  <a:tcPr anchor="ctr"/>
                </a:tc>
                <a:extLst>
                  <a:ext uri="{0D108BD9-81ED-4DB2-BD59-A6C34878D82A}">
                    <a16:rowId xmlns:a16="http://schemas.microsoft.com/office/drawing/2014/main" val="2164033535"/>
                  </a:ext>
                </a:extLst>
              </a:tr>
              <a:tr h="480530">
                <a:tc>
                  <a:txBody>
                    <a:bodyPr/>
                    <a:lstStyle/>
                    <a:p>
                      <a:pPr algn="l"/>
                      <a:r>
                        <a:rPr lang="en-US" altLang="zh-TW" sz="2000" dirty="0" smtClean="0"/>
                        <a:t>ORCL</a:t>
                      </a:r>
                      <a:endParaRPr lang="zh-TW" altLang="en-US" sz="2000" dirty="0"/>
                    </a:p>
                  </a:txBody>
                  <a:tcPr anchor="ctr"/>
                </a:tc>
                <a:tc>
                  <a:txBody>
                    <a:bodyPr/>
                    <a:lstStyle/>
                    <a:p>
                      <a:pPr algn="l"/>
                      <a:r>
                        <a:rPr lang="en-US" altLang="zh-TW" sz="2000" dirty="0" smtClean="0"/>
                        <a:t>Oracle Corporation</a:t>
                      </a:r>
                      <a:endParaRPr lang="zh-TW" altLang="en-US" sz="2000" dirty="0"/>
                    </a:p>
                  </a:txBody>
                  <a:tcPr anchor="ctr"/>
                </a:tc>
                <a:tc>
                  <a:txBody>
                    <a:bodyPr/>
                    <a:lstStyle/>
                    <a:p>
                      <a:pPr algn="ctr"/>
                      <a:r>
                        <a:rPr lang="en-US" altLang="zh-TW" sz="2000" dirty="0" smtClean="0"/>
                        <a:t>52.3</a:t>
                      </a:r>
                      <a:endParaRPr lang="zh-TW" altLang="en-US" sz="2000" dirty="0"/>
                    </a:p>
                  </a:txBody>
                  <a:tcPr anchor="ctr"/>
                </a:tc>
                <a:tc>
                  <a:txBody>
                    <a:bodyPr/>
                    <a:lstStyle/>
                    <a:p>
                      <a:pPr algn="ctr"/>
                      <a:r>
                        <a:rPr lang="en-US" altLang="zh-TW" sz="2000" dirty="0" smtClean="0"/>
                        <a:t>34%</a:t>
                      </a:r>
                      <a:endParaRPr lang="zh-TW" altLang="en-US" sz="2000" dirty="0"/>
                    </a:p>
                  </a:txBody>
                  <a:tcPr anchor="ctr"/>
                </a:tc>
                <a:extLst>
                  <a:ext uri="{0D108BD9-81ED-4DB2-BD59-A6C34878D82A}">
                    <a16:rowId xmlns:a16="http://schemas.microsoft.com/office/drawing/2014/main" val="218980399"/>
                  </a:ext>
                </a:extLst>
              </a:tr>
              <a:tr h="480530">
                <a:tc>
                  <a:txBody>
                    <a:bodyPr/>
                    <a:lstStyle/>
                    <a:p>
                      <a:pPr algn="l"/>
                      <a:r>
                        <a:rPr lang="en-US" altLang="zh-TW" sz="2000" dirty="0" smtClean="0"/>
                        <a:t>AMGN</a:t>
                      </a:r>
                      <a:endParaRPr lang="zh-TW" altLang="en-US" sz="2000" dirty="0"/>
                    </a:p>
                  </a:txBody>
                  <a:tcPr anchor="ctr"/>
                </a:tc>
                <a:tc>
                  <a:txBody>
                    <a:bodyPr/>
                    <a:lstStyle/>
                    <a:p>
                      <a:pPr algn="l"/>
                      <a:r>
                        <a:rPr lang="en-US" altLang="zh-TW" sz="2000" dirty="0" smtClean="0"/>
                        <a:t>Amgen, Inc.</a:t>
                      </a:r>
                      <a:endParaRPr lang="zh-TW" altLang="en-US" sz="2000" dirty="0"/>
                    </a:p>
                  </a:txBody>
                  <a:tcPr anchor="ctr"/>
                </a:tc>
                <a:tc>
                  <a:txBody>
                    <a:bodyPr/>
                    <a:lstStyle/>
                    <a:p>
                      <a:pPr algn="ctr"/>
                      <a:r>
                        <a:rPr lang="en-US" altLang="zh-TW" sz="2000" dirty="0" smtClean="0"/>
                        <a:t>31.4</a:t>
                      </a:r>
                      <a:endParaRPr lang="zh-TW" altLang="en-US" sz="2000" dirty="0"/>
                    </a:p>
                  </a:txBody>
                  <a:tcPr anchor="ctr"/>
                </a:tc>
                <a:tc>
                  <a:txBody>
                    <a:bodyPr/>
                    <a:lstStyle/>
                    <a:p>
                      <a:pPr algn="ctr"/>
                      <a:r>
                        <a:rPr lang="en-US" altLang="zh-TW" sz="2000" dirty="0" smtClean="0"/>
                        <a:t>26%</a:t>
                      </a:r>
                      <a:endParaRPr lang="zh-TW" altLang="en-US" sz="2000" dirty="0"/>
                    </a:p>
                  </a:txBody>
                  <a:tcPr anchor="ctr"/>
                </a:tc>
                <a:extLst>
                  <a:ext uri="{0D108BD9-81ED-4DB2-BD59-A6C34878D82A}">
                    <a16:rowId xmlns:a16="http://schemas.microsoft.com/office/drawing/2014/main" val="1460873268"/>
                  </a:ext>
                </a:extLst>
              </a:tr>
              <a:tr h="480530">
                <a:tc>
                  <a:txBody>
                    <a:bodyPr/>
                    <a:lstStyle/>
                    <a:p>
                      <a:pPr algn="l"/>
                      <a:r>
                        <a:rPr lang="en-US" altLang="zh-TW" sz="2000" dirty="0" smtClean="0"/>
                        <a:t>GM</a:t>
                      </a:r>
                      <a:endParaRPr lang="zh-TW" altLang="en-US" sz="2000" dirty="0"/>
                    </a:p>
                  </a:txBody>
                  <a:tcPr anchor="ctr"/>
                </a:tc>
                <a:tc>
                  <a:txBody>
                    <a:bodyPr/>
                    <a:lstStyle/>
                    <a:p>
                      <a:pPr algn="l"/>
                      <a:r>
                        <a:rPr lang="en-US" altLang="zh-TW" sz="2000" dirty="0" smtClean="0"/>
                        <a:t>General Motors</a:t>
                      </a:r>
                      <a:endParaRPr lang="zh-TW" altLang="en-US" sz="2000" dirty="0"/>
                    </a:p>
                  </a:txBody>
                  <a:tcPr anchor="ctr"/>
                </a:tc>
                <a:tc>
                  <a:txBody>
                    <a:bodyPr/>
                    <a:lstStyle/>
                    <a:p>
                      <a:pPr algn="ctr"/>
                      <a:r>
                        <a:rPr lang="en-US" altLang="zh-TW" sz="2000" dirty="0" smtClean="0"/>
                        <a:t>20.3</a:t>
                      </a:r>
                      <a:endParaRPr lang="zh-TW" altLang="en-US" sz="2000" dirty="0"/>
                    </a:p>
                  </a:txBody>
                  <a:tcPr anchor="ctr"/>
                </a:tc>
                <a:tc>
                  <a:txBody>
                    <a:bodyPr/>
                    <a:lstStyle/>
                    <a:p>
                      <a:pPr algn="ctr"/>
                      <a:r>
                        <a:rPr lang="en-US" altLang="zh-TW" sz="2000" dirty="0" smtClean="0"/>
                        <a:t>38%</a:t>
                      </a:r>
                      <a:endParaRPr lang="zh-TW" altLang="en-US" sz="2000" dirty="0"/>
                    </a:p>
                  </a:txBody>
                  <a:tcPr anchor="ctr"/>
                </a:tc>
                <a:extLst>
                  <a:ext uri="{0D108BD9-81ED-4DB2-BD59-A6C34878D82A}">
                    <a16:rowId xmlns:a16="http://schemas.microsoft.com/office/drawing/2014/main" val="141527143"/>
                  </a:ext>
                </a:extLst>
              </a:tr>
            </a:tbl>
          </a:graphicData>
        </a:graphic>
      </p:graphicFrame>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6664157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1251045" y="806493"/>
            <a:ext cx="9689910" cy="830997"/>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保留現金策略的代理成本</a:t>
            </a:r>
            <a:endPar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Agency Costs of Retaining Cash</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637490"/>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251045" y="1927050"/>
            <a:ext cx="9452218"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不過，如同資本結構決策，股利政策通常由經理人決定，但經理人的動機卻可能與股東不同。經理人或許會偏好保留且維持對現今的控制權，而不將現金分配出去。公司保留現金雖然可用於投資所需，但對於股東來說有其代價，對經理人卻存在好處</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如寵物計畫</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(pet projects)</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與超額薪資</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，或是公司只是持有現金將其作為降低財務槓桿與財務危機風險等會威脅經理人職位安全的工具。根據股利政策的經理人利益防衛理論</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(managerial entrenchment theory)</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，經理人只有在被投資人施壓時才會選擇分配現金。</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69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861081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796659" y="759988"/>
            <a:ext cx="2598683"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a:stretch>
            <a:fillRect/>
          </a:stretch>
        </p:blipFill>
        <p:spPr>
          <a:xfrm>
            <a:off x="4693903" y="1710705"/>
            <a:ext cx="7355978" cy="4173260"/>
          </a:xfrm>
          <a:prstGeom prst="rect">
            <a:avLst/>
          </a:prstGeom>
        </p:spPr>
      </p:pic>
      <p:sp>
        <p:nvSpPr>
          <p:cNvPr id="5" name="文字方塊 4"/>
          <p:cNvSpPr txBox="1"/>
          <p:nvPr/>
        </p:nvSpPr>
        <p:spPr>
          <a:xfrm>
            <a:off x="427383" y="1591437"/>
            <a:ext cx="4075043"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通用汽車公司在</a:t>
            </a:r>
            <a: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t>1989</a:t>
            </a: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年</a:t>
            </a:r>
            <a: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月進行了股票分割，此類交易稱為一股分為兩股的股票分割</a:t>
            </a:r>
            <a: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t>(2-for-1 stock split)</a:t>
            </a: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，當進行股票分割或發放股票股利，公司會發行額外股份取代現金發放給股東。在通用汽車的案例中，雖然公司股數呈倍數增加，但每股股利卻減半，所以不論分割前後，公司支付的股利總額都相同。</a:t>
            </a:r>
            <a:endPar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通常，股利的現金流出會使用目前的保留盈餘，但在某些情況下，股利來自其他會計來源，如資本公積或清算資產，這樣子的股利發放在稅務上會以資本報酬或清算股利處置。</a:t>
            </a:r>
            <a:endParaRPr kumimoji="0" lang="zh-TW" altLang="en-US" sz="20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6628390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949434" y="2696040"/>
            <a:ext cx="649659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smtClean="0">
                <a:ln>
                  <a:noFill/>
                </a:ln>
                <a:solidFill>
                  <a:prstClr val="white"/>
                </a:solidFill>
                <a:effectLst/>
                <a:uLnTx/>
                <a:uFillTx/>
                <a:latin typeface="inpin heiti" panose="020F0502020204030204"/>
                <a:cs typeface="+mn-ea"/>
                <a:sym typeface="+mn-lt"/>
              </a:rPr>
              <a:t>股利政策的訊號</a:t>
            </a:r>
            <a:endParaRPr kumimoji="0" lang="en-US" altLang="zh-TW" sz="60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Signaling with Payout Policy</a:t>
            </a:r>
            <a:endParaRPr kumimoji="0" lang="en-US" altLang="zh-CN"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2011928" y="2672143"/>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a:t>
              </a:r>
              <a:r>
                <a:rPr kumimoji="0" lang="en-US" altLang="zh-CN"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rPr>
                <a:t>6</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
        <p:nvSpPr>
          <p:cNvPr id="21"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3"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5"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6"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Tree>
    <p:extLst>
      <p:ext uri="{BB962C8B-B14F-4D97-AF65-F5344CB8AC3E}">
        <p14:creationId xmlns:p14="http://schemas.microsoft.com/office/powerpoint/2010/main" val="5240219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ppt_x"/>
                                          </p:val>
                                        </p:tav>
                                        <p:tav tm="100000">
                                          <p:val>
                                            <p:strVal val="#ppt_x"/>
                                          </p:val>
                                        </p:tav>
                                      </p:tavLst>
                                    </p:anim>
                                    <p:anim calcmode="lin" valueType="num">
                                      <p:cBhvr additive="base">
                                        <p:cTn id="27" dur="10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ppt_x"/>
                                          </p:val>
                                        </p:tav>
                                        <p:tav tm="100000">
                                          <p:val>
                                            <p:strVal val="#ppt_x"/>
                                          </p:val>
                                        </p:tav>
                                      </p:tavLst>
                                    </p:anim>
                                    <p:anim calcmode="lin" valueType="num">
                                      <p:cBhvr additive="base">
                                        <p:cTn id="31" dur="10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ppt_x"/>
                                          </p:val>
                                        </p:tav>
                                        <p:tav tm="100000">
                                          <p:val>
                                            <p:strVal val="#ppt_x"/>
                                          </p:val>
                                        </p:tav>
                                      </p:tavLst>
                                    </p:anim>
                                    <p:anim calcmode="lin" valueType="num">
                                      <p:cBhvr additive="base">
                                        <p:cTn id="35"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3" grpId="0" animBg="1"/>
      <p:bldP spid="25" grpId="0" animBg="1"/>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平穩股利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Smoothing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675706" y="1686029"/>
            <a:ext cx="10091224" cy="286232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公司雖然可以隨時改變股利水準，但在實務上，公司改變股利金額卻相對</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罕見且股利變動程度也遠低於盈餘的變動。</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公司維持固定股利水準的習慣稱為</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平穩股利策略（</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Dividend smoothing</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另外，公司提高股利金額也會比降低股利金額更為頻繁</a:t>
            </a:r>
            <a:r>
              <a:rPr kumimoji="0" lang="zh-TW" altLang="en-US" sz="20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zh-TW" altLang="en-US" sz="20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4162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173" y="2035561"/>
            <a:ext cx="7446708" cy="3824912"/>
          </a:xfrm>
          <a:prstGeom prst="rect">
            <a:avLst/>
          </a:prstGeom>
        </p:spPr>
      </p:pic>
      <p:sp>
        <p:nvSpPr>
          <p:cNvPr id="5" name="文字方塊 4"/>
          <p:cNvSpPr txBox="1"/>
          <p:nvPr/>
        </p:nvSpPr>
        <p:spPr>
          <a:xfrm>
            <a:off x="281910" y="2035561"/>
            <a:ext cx="4075043" cy="27392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通用汽車的盈餘水準與每股股利（</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1985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年至</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2008</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年）</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t/>
            </a:r>
            <a:b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br>
            <a: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t/>
            </a:r>
            <a:br>
              <a:rPr kumimoji="0" lang="en-US" altLang="zh-TW" sz="2000" b="0" i="0" u="none" strike="noStrike" kern="1200" cap="none" spc="0" normalizeH="0" baseline="0" noProof="0" dirty="0" smtClean="0">
                <a:ln>
                  <a:noFill/>
                </a:ln>
                <a:solidFill>
                  <a:prstClr val="black"/>
                </a:solidFill>
                <a:effectLst/>
                <a:uLnTx/>
                <a:uFillTx/>
                <a:latin typeface="inpin heiti" panose="020F0502020204030204"/>
                <a:cs typeface="+mn-cs"/>
              </a:rPr>
            </a:b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相較於盈餘表現，通用汽車股利發放皆維持相對穩定水準（資料已調整過股票分割，盈餘不包括異常項目）</a:t>
            </a:r>
            <a:endParaRPr kumimoji="0" lang="zh-TW" altLang="en-US" sz="22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平穩股利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Smoothing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7137208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ppt_x"/>
                                          </p:val>
                                        </p:tav>
                                        <p:tav tm="100000">
                                          <p:val>
                                            <p:strVal val="#ppt_x"/>
                                          </p:val>
                                        </p:tav>
                                      </p:tavLst>
                                    </p:anim>
                                    <p:anim calcmode="lin" valueType="num">
                                      <p:cBhvr additive="base">
                                        <p:cTn id="12" dur="125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250" fill="hold"/>
                                        <p:tgtEl>
                                          <p:spTgt spid="7"/>
                                        </p:tgtEl>
                                        <p:attrNameLst>
                                          <p:attrName>ppt_x</p:attrName>
                                        </p:attrNameLst>
                                      </p:cBhvr>
                                      <p:tavLst>
                                        <p:tav tm="0">
                                          <p:val>
                                            <p:strVal val="#ppt_x"/>
                                          </p:val>
                                        </p:tav>
                                        <p:tav tm="100000">
                                          <p:val>
                                            <p:strVal val="#ppt_x"/>
                                          </p:val>
                                        </p:tav>
                                      </p:tavLst>
                                    </p:anim>
                                    <p:anim calcmode="lin" valueType="num">
                                      <p:cBhvr additive="base">
                                        <p:cTn id="17"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69891" y="1591436"/>
            <a:ext cx="9452218" cy="39703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對公司執行長的代表性研究裡：</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經理人相信投資人偏好持續成長的穩定股利。</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457200" lvl="0" indent="-457200">
              <a:lnSpc>
                <a:spcPct val="150000"/>
              </a:lnSpc>
              <a:buFont typeface="+mj-lt"/>
              <a:buAutoNum type="arabicPeriod"/>
              <a:defRPr/>
            </a:pPr>
            <a:r>
              <a:rPr lang="zh-TW" altLang="en-US" sz="2400" dirty="0">
                <a:solidFill>
                  <a:prstClr val="black"/>
                </a:solidFill>
              </a:rPr>
              <a:t>經理人希望將長期目標股利水平維持在收益的一部分。</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公司只會在預期未來盈餘水準將長期持續增加時，才會提高股利且將縮減股利視為最後的手段。</a:t>
            </a:r>
            <a:endPar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平穩股利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Smoothing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5910897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股利訊號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40907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如果公司平穩股利發放，其股利選擇即包含經理人對未來盈餘的預期。</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當公司提高股利水準，這會釋放正面訊息給投資人，即經理人預期在可見的未來公司能承擔較高的股利水準。</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相反，經理人降低股利水準，這也會釋放出經理人已經放棄盈餘在短期內將反彈的希望，所以需要降低股利以節省現金。</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此種股利變動會反映經理人對公司未來盈餘前景的看法，稱為</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股利訊號假說（</a:t>
            </a:r>
            <a:r>
              <a:rPr kumimoji="0" lang="en-US" altLang="zh-TW" sz="2200" b="0" i="0" u="none" strike="noStrike" kern="1200" cap="none" spc="0" normalizeH="0" baseline="0" noProof="0" dirty="0" smtClean="0">
                <a:ln>
                  <a:noFill/>
                </a:ln>
                <a:solidFill>
                  <a:srgbClr val="FF0000"/>
                </a:solidFill>
                <a:effectLst/>
                <a:uLnTx/>
                <a:uFillTx/>
                <a:latin typeface="inpin heiti" panose="020F0502020204030204"/>
                <a:cs typeface="+mn-cs"/>
              </a:rPr>
              <a:t>Dividend Signaling hypothesis</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a:t>
            </a:r>
            <a:endParaRPr kumimoji="0" lang="en-US" altLang="zh-TW" sz="2200" b="0" i="0" u="none" strike="noStrike" kern="1200" cap="none" spc="0" normalizeH="0" baseline="0" noProof="0" dirty="0" smtClean="0">
              <a:ln>
                <a:noFill/>
              </a:ln>
              <a:solidFill>
                <a:srgbClr val="FF0000"/>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gradFill>
                  <a:gsLst>
                    <a:gs pos="100000">
                      <a:srgbClr val="6AAABA"/>
                    </a:gs>
                    <a:gs pos="0">
                      <a:srgbClr val="D93339"/>
                    </a:gs>
                  </a:gsLst>
                  <a:lin ang="2700000" scaled="1"/>
                </a:gradFill>
                <a:latin typeface="inpin heiti" panose="020F0502020204030204"/>
                <a:cs typeface="+mn-ea"/>
                <a:sym typeface="+mn-lt"/>
              </a:rPr>
              <a:t>7</a:t>
            </a: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7041292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股利訊號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334623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市場對股利變動回應的研究結果與此假設相符。</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例如，在</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1967</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1993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年間，將股利水準提高</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％或更多的公司發現，公司股價在宣告後會上漲</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1.34%</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，而將股利水準縮減</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或更多的公司卻經歷股價下跌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-3.71%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股價反應的平均規模會隨著股利變動幅度而增加，且其對股利縮減的反應更大。</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4980964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股利訊號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46628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提高負債水準釋放出，管理階層相信公司有能力負擔未來利息支付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2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同樣地，提高股利水準也會釋放出，公司有能力在未來維持股利水準。</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儘管縮減股利從公司名譽與投資人反應來看所費不貲，但還不至於像無法償還債務。</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股利改變釋放出的訊號會比財物槓桿微弱一些。研究證實，當公司已負債取代權益，平均股價會上漲超過</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，當公司以權益取代負債，則會下降</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4%</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到</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76</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40831488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股利訊號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46628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提高股利可能會釋放出，管理階層對未來現金流量的樂觀看法，但也可能會釋放出公司缺乏投資機會的訊息。</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例如，微軟自</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2003</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年開始的股利政策，看起來像是公司成長前景衰退的結果，這就與未來獲利增加的訊號截然不同。相反地，公司可能會縮減股利，用於正淨現值的新投資機會，在此情況下，股利減少或許會造成正面的股價反應，而非負面。</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將股利政策解釋為經理人可能握有新資訊內容的訊號。</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84653350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3990646" y="896227"/>
            <a:ext cx="4396609"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股利訊號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Dividend</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61" y="1709396"/>
            <a:ext cx="5478295" cy="3598880"/>
          </a:xfrm>
          <a:prstGeom prst="rect">
            <a:avLst/>
          </a:prstGeom>
        </p:spPr>
      </p:pic>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112" y="1709396"/>
            <a:ext cx="5902745" cy="4659661"/>
          </a:xfrm>
          <a:prstGeom prst="rect">
            <a:avLst/>
          </a:prstGeom>
        </p:spPr>
      </p:pic>
    </p:spTree>
    <p:extLst>
      <p:ext uri="{BB962C8B-B14F-4D97-AF65-F5344CB8AC3E}">
        <p14:creationId xmlns:p14="http://schemas.microsoft.com/office/powerpoint/2010/main" val="5185016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517064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相較於股利發放，經理人較少承諾進行股份買回。當公司宣布公開市場股份買回的核准，通常也會宣布預計支付的最高買回金額。但是，公司實際付出的金額會遠小於此，而且可能還要花費多年才能完成。</a:t>
            </a:r>
            <a:endParaRPr kumimoji="0" lang="en-US" altLang="zh-TW" sz="2200" b="0" i="0" u="none" strike="noStrike" kern="1200" cap="none" spc="0" normalizeH="0" baseline="0" noProof="0" dirty="0">
              <a:ln>
                <a:noFill/>
              </a:ln>
              <a:solidFill>
                <a:prstClr val="black"/>
              </a:solidFill>
              <a:effectLst/>
              <a:uLnTx/>
              <a:uFillTx/>
              <a:latin typeface="inpin heiti" panose="020F0502020204030204"/>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不同於股利發放，公司無法平穩每年的股份買回活動。因此公司宣布的股份買回，不會代表公司對股份買回的長期承諾。股份買回會比股利發放釋放較少的公司未來盈餘相關訊息。</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股份買回成本會取決於股票的市場價格。如果經理人認為目前股價被高估，股份買回對公司來說可能所費不貲，也就是以目前高估的股價買入股票為負淨現值的投資</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相反地，若經理人認為股價被低估，買回股份便會是正淨現值的投資。</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79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80984999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035287" y="759988"/>
            <a:ext cx="4273826"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96448" y="2196548"/>
            <a:ext cx="955150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公開市場買回</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(Open Market Repurchase)</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開市場買回是買回股份最常見的方式，公司會宣布將在公開市場買回公司股份，然後跟其他投資人一樣，公司可能會需要一年或更長時間，但對期初提及買回數量並不負有責任，公司也須以無操縱價格之虞的方式買回股票，例如</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公司限制單日買回量不可超過平均日交易量的</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25%</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、不能</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在</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開盤或收盤前</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分鐘買入。</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3736853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39703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2400" dirty="0">
                <a:solidFill>
                  <a:prstClr val="black"/>
                </a:solidFill>
                <a:latin typeface="inpin heiti" panose="020F0502020204030204"/>
              </a:rPr>
              <a:t>經理</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人將股份買回視為正面的消息，</a:t>
            </a:r>
            <a:r>
              <a:rPr lang="zh-TW" altLang="en-US" sz="2400" dirty="0">
                <a:solidFill>
                  <a:prstClr val="black"/>
                </a:solidFill>
                <a:latin typeface="inpin heiti" panose="020F0502020204030204"/>
              </a:rPr>
              <a:t>經理</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人對宣布公開市場買回股份計劃的平均市場價格反應約為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以固定價格公開收購（</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）與荷蘭標股份買回（</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8</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）的市場回應比較大。</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公開收購與荷蘭標股份買回甚至會比公開市場買回釋放出經理人認為當前股價低估的更強烈訊號</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2" name="向右箭號 1"/>
          <p:cNvSpPr/>
          <p:nvPr/>
        </p:nvSpPr>
        <p:spPr>
          <a:xfrm>
            <a:off x="685800" y="4572000"/>
            <a:ext cx="384464" cy="23899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80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83634610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1369891" y="1591436"/>
            <a:ext cx="9452218" cy="36471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範例</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17.8</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克拉克工業（</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Clark Industries</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）流通在外股數有</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百萬股，目前股價為每股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美元且沒有負債，若</a:t>
            </a:r>
            <a:r>
              <a:rPr lang="zh-TW" altLang="en-US" sz="2200" dirty="0" smtClean="0">
                <a:solidFill>
                  <a:prstClr val="black"/>
                </a:solidFill>
                <a:latin typeface="inpin heiti" panose="020F0502020204030204"/>
              </a:rPr>
              <a:t>其</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管理階層認為股票被低估，且真實價值為每股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美元。克拉克工業計劃以當前市價買回股份，將</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600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美元現金分配給股東。假設在此交易完成後不久，市場上出現讓投資人修改對克拉克工業觀點且認同管理階層對其價值評估的新資訊。請問在新資訊出現後，克拉克工業的股價為何？如果克拉克工業等到新資訊出現後才買回股份，股價會有何不同？</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1680368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509156" y="1632999"/>
            <a:ext cx="11055926" cy="161582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期初市值：</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x 200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 ＝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a:t>
            </a:r>
            <a:r>
              <a:rPr lang="en-US" altLang="zh-TW" sz="2200" dirty="0" smtClean="0">
                <a:solidFill>
                  <a:prstClr val="black"/>
                </a:solidFill>
                <a:latin typeface="inpin heiti" panose="020F0502020204030204"/>
              </a:rPr>
              <a:t>0</a:t>
            </a:r>
            <a:r>
              <a:rPr lang="zh-TW" altLang="en-US" sz="2200" dirty="0" smtClean="0">
                <a:solidFill>
                  <a:prstClr val="black"/>
                </a:solidFill>
                <a:latin typeface="inpin heiti" panose="020F0502020204030204"/>
              </a:rPr>
              <a:t>億</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美元（其中</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億美元為現金，</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54</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億為其他資產）</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可買回：</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億美元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 ＝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百萬股</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70" y="3899760"/>
            <a:ext cx="8058859" cy="2271286"/>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11" name="矩形 10"/>
          <p:cNvSpPr/>
          <p:nvPr/>
        </p:nvSpPr>
        <p:spPr>
          <a:xfrm>
            <a:off x="3893127" y="3689644"/>
            <a:ext cx="3754582" cy="2711155"/>
          </a:xfrm>
          <a:prstGeom prst="rect">
            <a:avLst/>
          </a:prstGeom>
          <a:noFill/>
          <a:ln w="127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26764851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509156" y="1632999"/>
            <a:ext cx="11055926" cy="21236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期初市值（管理階層）：</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x 200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 ＝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70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億美元（其中</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億美元為現金，</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64</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億為其他資產）</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目前股價：</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64</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億美元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180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 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35.56</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570" y="3899760"/>
            <a:ext cx="8058859" cy="2271286"/>
          </a:xfrm>
          <a:prstGeom prst="rect">
            <a:avLst/>
          </a:prstGeom>
        </p:spPr>
      </p:pic>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8" name="矩形 7"/>
          <p:cNvSpPr/>
          <p:nvPr/>
        </p:nvSpPr>
        <p:spPr>
          <a:xfrm>
            <a:off x="7730568" y="3633707"/>
            <a:ext cx="2394861" cy="2711155"/>
          </a:xfrm>
          <a:prstGeom prst="rect">
            <a:avLst/>
          </a:prstGeom>
          <a:noFill/>
          <a:ln w="127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TW" altLang="en-US"/>
          </a:p>
        </p:txBody>
      </p:sp>
    </p:spTree>
    <p:extLst>
      <p:ext uri="{BB962C8B-B14F-4D97-AF65-F5344CB8AC3E}">
        <p14:creationId xmlns:p14="http://schemas.microsoft.com/office/powerpoint/2010/main" val="42531148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509156" y="1632999"/>
            <a:ext cx="11055926" cy="212365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等到新資訊出現後才買回股份（市價每股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元）</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能買回股數：</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17.1</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剩餘股數：</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 </a:t>
            </a:r>
            <a:r>
              <a:rPr kumimoji="0" lang="mr-IN" altLang="zh-TW" sz="2200" b="0" i="0" u="none" strike="noStrike" kern="1200" cap="none" spc="0" normalizeH="0" baseline="0" noProof="0" dirty="0" smtClean="0">
                <a:ln>
                  <a:noFill/>
                </a:ln>
                <a:solidFill>
                  <a:prstClr val="black"/>
                </a:solidFill>
                <a:effectLst/>
                <a:uLnTx/>
                <a:uFillTx/>
                <a:latin typeface="inpin heiti" panose="020F0502020204030204"/>
                <a:cs typeface="+mn-cs"/>
              </a:rPr>
              <a:t>–</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17.1</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百萬股 ＝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182.9</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百萬</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買回後股價：</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64</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億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182.9</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35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780" y="3756657"/>
            <a:ext cx="9712128" cy="2343892"/>
          </a:xfrm>
          <a:prstGeom prst="rect">
            <a:avLst/>
          </a:prstGeom>
        </p:spPr>
      </p:pic>
    </p:spTree>
    <p:extLst>
      <p:ext uri="{BB962C8B-B14F-4D97-AF65-F5344CB8AC3E}">
        <p14:creationId xmlns:p14="http://schemas.microsoft.com/office/powerpoint/2010/main" val="36441829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本框 1">
            <a:extLst>
              <a:ext uri="{FF2B5EF4-FFF2-40B4-BE49-F238E27FC236}">
                <a16:creationId xmlns:a16="http://schemas.microsoft.com/office/drawing/2014/main" id="{F4D6AE02-0B03-47D0-B8C9-B2880570B3D5}"/>
              </a:ext>
            </a:extLst>
          </p:cNvPr>
          <p:cNvSpPr txBox="1"/>
          <p:nvPr/>
        </p:nvSpPr>
        <p:spPr>
          <a:xfrm>
            <a:off x="2584141" y="852433"/>
            <a:ext cx="7023718"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訊號與股份買回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Signaling</a:t>
            </a: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and 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
        <p:nvSpPr>
          <p:cNvPr id="7" name="文字方塊 6"/>
          <p:cNvSpPr txBox="1"/>
          <p:nvPr/>
        </p:nvSpPr>
        <p:spPr>
          <a:xfrm>
            <a:off x="509156" y="1632999"/>
            <a:ext cx="11055926" cy="110799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公司在股票被低估時才買回：</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TW" altLang="en-US" sz="2200" dirty="0" smtClean="0">
                <a:solidFill>
                  <a:prstClr val="black"/>
                </a:solidFill>
                <a:latin typeface="inpin heiti" panose="020F0502020204030204"/>
              </a:rPr>
              <a:t>股價會高出</a:t>
            </a:r>
            <a:r>
              <a:rPr lang="en-US" altLang="zh-TW" sz="2200" dirty="0" smtClean="0">
                <a:solidFill>
                  <a:prstClr val="black"/>
                </a:solidFill>
                <a:latin typeface="inpin heiti" panose="020F0502020204030204"/>
              </a:rPr>
              <a:t>0.56</a:t>
            </a:r>
            <a:r>
              <a:rPr lang="zh-TW" altLang="en-US" sz="2200" dirty="0" smtClean="0">
                <a:solidFill>
                  <a:prstClr val="black"/>
                </a:solidFill>
                <a:latin typeface="inpin heiti" panose="020F0502020204030204"/>
              </a:rPr>
              <a:t>美元 </a:t>
            </a:r>
            <a:r>
              <a:rPr lang="en-US" altLang="zh-TW" sz="2200" dirty="0" smtClean="0">
                <a:solidFill>
                  <a:prstClr val="black"/>
                </a:solidFill>
                <a:latin typeface="inpin heiti" panose="020F0502020204030204"/>
              </a:rPr>
              <a:t>x</a:t>
            </a:r>
            <a:r>
              <a:rPr lang="zh-TW" altLang="en-US" sz="2200" dirty="0">
                <a:solidFill>
                  <a:prstClr val="black"/>
                </a:solidFill>
                <a:latin typeface="inpin heiti" panose="020F0502020204030204"/>
              </a:rPr>
              <a:t> </a:t>
            </a:r>
            <a:r>
              <a:rPr lang="en-US" altLang="zh-TW" sz="2200" dirty="0" smtClean="0">
                <a:solidFill>
                  <a:prstClr val="black"/>
                </a:solidFill>
                <a:latin typeface="inpin heiti" panose="020F0502020204030204"/>
              </a:rPr>
              <a:t>180</a:t>
            </a:r>
            <a:r>
              <a:rPr lang="zh-TW" altLang="en-US" sz="2200" dirty="0" smtClean="0">
                <a:solidFill>
                  <a:prstClr val="black"/>
                </a:solidFill>
                <a:latin typeface="inpin heiti" panose="020F0502020204030204"/>
              </a:rPr>
              <a:t>百萬股 </a:t>
            </a:r>
            <a:r>
              <a:rPr lang="en-US" altLang="zh-TW" sz="2200" dirty="0" smtClean="0">
                <a:solidFill>
                  <a:prstClr val="black"/>
                </a:solidFill>
                <a:latin typeface="inpin heiti" panose="020F0502020204030204"/>
              </a:rPr>
              <a:t>= 100</a:t>
            </a:r>
            <a:r>
              <a:rPr lang="zh-TW" altLang="en-US" sz="2200" smtClean="0">
                <a:solidFill>
                  <a:prstClr val="black"/>
                </a:solidFill>
                <a:latin typeface="inpin heiti" panose="020F0502020204030204"/>
              </a:rPr>
              <a:t>百萬元</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85</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0785" y="3345810"/>
            <a:ext cx="9144706" cy="2577318"/>
          </a:xfrm>
          <a:prstGeom prst="rect">
            <a:avLst/>
          </a:prstGeom>
        </p:spPr>
      </p:pic>
    </p:spTree>
    <p:extLst>
      <p:ext uri="{BB962C8B-B14F-4D97-AF65-F5344CB8AC3E}">
        <p14:creationId xmlns:p14="http://schemas.microsoft.com/office/powerpoint/2010/main" val="10413225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750"/>
                                        <p:tgtEl>
                                          <p:spTgt spid="3"/>
                                        </p:tgtEl>
                                      </p:cBhvr>
                                    </p:animEffect>
                                  </p:childTnLst>
                                </p:cTn>
                              </p:par>
                            </p:childTnLst>
                          </p:cTn>
                        </p:par>
                        <p:par>
                          <p:cTn id="8" fill="hold">
                            <p:stCondLst>
                              <p:cond delay="12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250" fill="hold"/>
                                        <p:tgtEl>
                                          <p:spTgt spid="6"/>
                                        </p:tgtEl>
                                        <p:attrNameLst>
                                          <p:attrName>ppt_x</p:attrName>
                                        </p:attrNameLst>
                                      </p:cBhvr>
                                      <p:tavLst>
                                        <p:tav tm="0">
                                          <p:val>
                                            <p:strVal val="#ppt_x"/>
                                          </p:val>
                                        </p:tav>
                                        <p:tav tm="100000">
                                          <p:val>
                                            <p:strVal val="#ppt_x"/>
                                          </p:val>
                                        </p:tav>
                                      </p:tavLst>
                                    </p:anim>
                                    <p:anim calcmode="lin" valueType="num">
                                      <p:cBhvr additive="base">
                                        <p:cTn id="17"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A2BC9ECE-746F-47ED-8D4E-391AFD03351E}"/>
              </a:ext>
            </a:extLst>
          </p:cNvPr>
          <p:cNvGrpSpPr/>
          <p:nvPr/>
        </p:nvGrpSpPr>
        <p:grpSpPr>
          <a:xfrm rot="5400000">
            <a:off x="529149" y="3304283"/>
            <a:ext cx="581785" cy="249435"/>
            <a:chOff x="5722295" y="5459104"/>
            <a:chExt cx="741073" cy="184951"/>
          </a:xfrm>
        </p:grpSpPr>
        <p:cxnSp>
          <p:nvCxnSpPr>
            <p:cNvPr id="16" name="直接连接符 15">
              <a:extLst>
                <a:ext uri="{FF2B5EF4-FFF2-40B4-BE49-F238E27FC236}">
                  <a16:creationId xmlns:a16="http://schemas.microsoft.com/office/drawing/2014/main" id="{36C63CC3-86D7-4F60-B94F-D874AB2FB066}"/>
                </a:ext>
              </a:extLst>
            </p:cNvPr>
            <p:cNvCxnSpPr>
              <a:cxnSpLocks/>
            </p:cNvCxnSpPr>
            <p:nvPr/>
          </p:nvCxnSpPr>
          <p:spPr>
            <a:xfrm>
              <a:off x="5722295" y="5459104"/>
              <a:ext cx="373705" cy="184951"/>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A6F8D4E5-9BC8-4A61-9BFF-BAF362FB5E40}"/>
                </a:ext>
              </a:extLst>
            </p:cNvPr>
            <p:cNvCxnSpPr>
              <a:cxnSpLocks/>
            </p:cNvCxnSpPr>
            <p:nvPr/>
          </p:nvCxnSpPr>
          <p:spPr>
            <a:xfrm flipH="1">
              <a:off x="6089663" y="5459104"/>
              <a:ext cx="373705" cy="184951"/>
            </a:xfrm>
            <a:prstGeom prst="line">
              <a:avLst/>
            </a:prstGeom>
            <a:ln w="25400">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A2BB164D-D573-4FAF-A058-000C5554ECB4}"/>
              </a:ext>
            </a:extLst>
          </p:cNvPr>
          <p:cNvGrpSpPr/>
          <p:nvPr/>
        </p:nvGrpSpPr>
        <p:grpSpPr>
          <a:xfrm rot="16200000" flipH="1">
            <a:off x="11081066" y="3304283"/>
            <a:ext cx="581785" cy="249435"/>
            <a:chOff x="5722295" y="5459104"/>
            <a:chExt cx="741073" cy="184951"/>
          </a:xfrm>
        </p:grpSpPr>
        <p:cxnSp>
          <p:nvCxnSpPr>
            <p:cNvPr id="19" name="直接连接符 18">
              <a:extLst>
                <a:ext uri="{FF2B5EF4-FFF2-40B4-BE49-F238E27FC236}">
                  <a16:creationId xmlns:a16="http://schemas.microsoft.com/office/drawing/2014/main" id="{C407C416-992F-4DDA-8AEB-5D467B2260E6}"/>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2B2DD2-4645-42E7-AE0F-2CCBA1EC98E1}"/>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6" name="文本框 5">
            <a:extLst>
              <a:ext uri="{FF2B5EF4-FFF2-40B4-BE49-F238E27FC236}">
                <a16:creationId xmlns:a16="http://schemas.microsoft.com/office/drawing/2014/main" id="{B2D35AE4-E3D3-407C-A5B2-BCCE9F0B13F7}"/>
              </a:ext>
            </a:extLst>
          </p:cNvPr>
          <p:cNvSpPr txBox="1"/>
          <p:nvPr/>
        </p:nvSpPr>
        <p:spPr>
          <a:xfrm>
            <a:off x="3949433" y="2696040"/>
            <a:ext cx="682593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smtClean="0">
                <a:ln>
                  <a:noFill/>
                </a:ln>
                <a:solidFill>
                  <a:prstClr val="white"/>
                </a:solidFill>
                <a:effectLst/>
                <a:uLnTx/>
                <a:uFillTx/>
                <a:latin typeface="inpin heiti" panose="020F0502020204030204"/>
                <a:cs typeface="+mn-ea"/>
                <a:sym typeface="+mn-lt"/>
              </a:rPr>
              <a:t>股票股利、股票分割及資產分割</a:t>
            </a:r>
            <a:endParaRPr kumimoji="0" lang="en-US" altLang="zh-TW" sz="3600" b="0" i="0" u="none" strike="noStrike" kern="1200" cap="none" spc="0" normalizeH="0" baseline="0" noProof="0" dirty="0" smtClean="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solidFill>
                  <a:prstClr val="white"/>
                </a:solidFill>
                <a:effectLst/>
                <a:uLnTx/>
                <a:uFillTx/>
                <a:latin typeface="inpin heiti" panose="020F0502020204030204"/>
                <a:cs typeface="+mn-ea"/>
                <a:sym typeface="+mn-lt"/>
              </a:rPr>
              <a:t>Stock Dividends , Splits , and Spin - Offs</a:t>
            </a:r>
            <a:endParaRPr kumimoji="0" lang="en-US" altLang="zh-CN"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inpin heiti" panose="020F0502020204030204"/>
              <a:cs typeface="+mn-ea"/>
              <a:sym typeface="+mn-lt"/>
            </a:endParaRPr>
          </a:p>
        </p:txBody>
      </p:sp>
      <p:grpSp>
        <p:nvGrpSpPr>
          <p:cNvPr id="31" name="组合 30">
            <a:extLst>
              <a:ext uri="{FF2B5EF4-FFF2-40B4-BE49-F238E27FC236}">
                <a16:creationId xmlns:a16="http://schemas.microsoft.com/office/drawing/2014/main" id="{AD3D8E2A-810A-4EC0-976C-4848BB209945}"/>
              </a:ext>
            </a:extLst>
          </p:cNvPr>
          <p:cNvGrpSpPr/>
          <p:nvPr/>
        </p:nvGrpSpPr>
        <p:grpSpPr>
          <a:xfrm>
            <a:off x="2011928" y="2672143"/>
            <a:ext cx="1540934" cy="1540934"/>
            <a:chOff x="3502798" y="2674631"/>
            <a:chExt cx="1540934" cy="1540934"/>
          </a:xfrm>
        </p:grpSpPr>
        <p:sp>
          <p:nvSpPr>
            <p:cNvPr id="22" name="矩形: 圆角 21">
              <a:extLst>
                <a:ext uri="{FF2B5EF4-FFF2-40B4-BE49-F238E27FC236}">
                  <a16:creationId xmlns:a16="http://schemas.microsoft.com/office/drawing/2014/main" id="{9FADA918-5A98-4883-81DA-FCCC8F158BA4}"/>
                </a:ext>
              </a:extLst>
            </p:cNvPr>
            <p:cNvSpPr/>
            <p:nvPr/>
          </p:nvSpPr>
          <p:spPr>
            <a:xfrm>
              <a:off x="3502798" y="2674631"/>
              <a:ext cx="1540934" cy="15409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4" name="文本框 23">
              <a:extLst>
                <a:ext uri="{FF2B5EF4-FFF2-40B4-BE49-F238E27FC236}">
                  <a16:creationId xmlns:a16="http://schemas.microsoft.com/office/drawing/2014/main" id="{2DFCED6C-0E08-4325-96A0-67DC60280241}"/>
                </a:ext>
              </a:extLst>
            </p:cNvPr>
            <p:cNvSpPr txBox="1"/>
            <p:nvPr/>
          </p:nvSpPr>
          <p:spPr>
            <a:xfrm>
              <a:off x="3597271" y="3029599"/>
              <a:ext cx="13519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smtClean="0">
                  <a:ln>
                    <a:noFill/>
                  </a:ln>
                  <a:gradFill>
                    <a:gsLst>
                      <a:gs pos="0">
                        <a:srgbClr val="D93339"/>
                      </a:gs>
                      <a:gs pos="100000">
                        <a:srgbClr val="6AAABA"/>
                      </a:gs>
                    </a:gsLst>
                    <a:lin ang="5400000" scaled="1"/>
                  </a:gradFill>
                  <a:effectLst/>
                  <a:uLnTx/>
                  <a:uFillTx/>
                  <a:latin typeface="inpin heiti" panose="020F0502020204030204"/>
                  <a:cs typeface="+mn-ea"/>
                  <a:sym typeface="+mn-lt"/>
                </a:rPr>
                <a:t>17-</a:t>
              </a:r>
              <a:r>
                <a:rPr kumimoji="0" lang="en-US" altLang="zh-CN"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rPr>
                <a:t>7</a:t>
              </a:r>
              <a:endParaRPr kumimoji="0" lang="zh-CN" altLang="en-US" sz="4800" b="0" i="0" u="none" strike="noStrike" kern="1200" cap="none" spc="0" normalizeH="0" baseline="0" noProof="0" dirty="0">
                <a:ln>
                  <a:noFill/>
                </a:ln>
                <a:gradFill>
                  <a:gsLst>
                    <a:gs pos="0">
                      <a:srgbClr val="D93339"/>
                    </a:gs>
                    <a:gs pos="100000">
                      <a:srgbClr val="6AAABA"/>
                    </a:gs>
                  </a:gsLst>
                  <a:lin ang="5400000" scaled="1"/>
                </a:gradFill>
                <a:effectLst/>
                <a:uLnTx/>
                <a:uFillTx/>
                <a:latin typeface="inpin heiti" panose="020F0502020204030204"/>
                <a:cs typeface="+mn-ea"/>
                <a:sym typeface="+mn-lt"/>
              </a:endParaRPr>
            </a:p>
          </p:txBody>
        </p:sp>
      </p:grpSp>
      <p:sp>
        <p:nvSpPr>
          <p:cNvPr id="21" name="椭圆 9">
            <a:extLst>
              <a:ext uri="{FF2B5EF4-FFF2-40B4-BE49-F238E27FC236}">
                <a16:creationId xmlns:a16="http://schemas.microsoft.com/office/drawing/2014/main" id="{5AD8E7EA-77CE-4A92-BD3B-FFDC732A3438}"/>
              </a:ext>
            </a:extLst>
          </p:cNvPr>
          <p:cNvSpPr/>
          <p:nvPr/>
        </p:nvSpPr>
        <p:spPr>
          <a:xfrm>
            <a:off x="59557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3" name="椭圆 10">
            <a:extLst>
              <a:ext uri="{FF2B5EF4-FFF2-40B4-BE49-F238E27FC236}">
                <a16:creationId xmlns:a16="http://schemas.microsoft.com/office/drawing/2014/main" id="{D51EC443-EED0-455C-808E-4849E40F1C1C}"/>
              </a:ext>
            </a:extLst>
          </p:cNvPr>
          <p:cNvSpPr/>
          <p:nvPr/>
        </p:nvSpPr>
        <p:spPr>
          <a:xfrm>
            <a:off x="5765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5" name="椭圆 11">
            <a:extLst>
              <a:ext uri="{FF2B5EF4-FFF2-40B4-BE49-F238E27FC236}">
                <a16:creationId xmlns:a16="http://schemas.microsoft.com/office/drawing/2014/main" id="{609313C9-92C7-444F-A5D6-A64EE6AF33AD}"/>
              </a:ext>
            </a:extLst>
          </p:cNvPr>
          <p:cNvSpPr/>
          <p:nvPr/>
        </p:nvSpPr>
        <p:spPr>
          <a:xfrm>
            <a:off x="614625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
        <p:nvSpPr>
          <p:cNvPr id="26" name="椭圆 12">
            <a:extLst>
              <a:ext uri="{FF2B5EF4-FFF2-40B4-BE49-F238E27FC236}">
                <a16:creationId xmlns:a16="http://schemas.microsoft.com/office/drawing/2014/main" id="{3D3F1F75-7B26-496F-AEEA-039827BBF56F}"/>
              </a:ext>
            </a:extLst>
          </p:cNvPr>
          <p:cNvSpPr/>
          <p:nvPr/>
        </p:nvSpPr>
        <p:spPr>
          <a:xfrm>
            <a:off x="633675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6774193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500" fill="hold"/>
                                        <p:tgtEl>
                                          <p:spTgt spid="31"/>
                                        </p:tgtEl>
                                        <p:attrNameLst>
                                          <p:attrName>ppt_x</p:attrName>
                                        </p:attrNameLst>
                                      </p:cBhvr>
                                      <p:tavLst>
                                        <p:tav tm="0">
                                          <p:val>
                                            <p:strVal val="#ppt_x"/>
                                          </p:val>
                                        </p:tav>
                                        <p:tav tm="100000">
                                          <p:val>
                                            <p:strVal val="#ppt_x"/>
                                          </p:val>
                                        </p:tav>
                                      </p:tavLst>
                                    </p:anim>
                                    <p:anim calcmode="lin" valueType="num">
                                      <p:cBhvr additive="base">
                                        <p:cTn id="8" dur="1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12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5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ppt_x"/>
                                          </p:val>
                                        </p:tav>
                                        <p:tav tm="100000">
                                          <p:val>
                                            <p:strVal val="#ppt_x"/>
                                          </p:val>
                                        </p:tav>
                                      </p:tavLst>
                                    </p:anim>
                                    <p:anim calcmode="lin" valueType="num">
                                      <p:cBhvr additive="base">
                                        <p:cTn id="27" dur="10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50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1000" fill="hold"/>
                                        <p:tgtEl>
                                          <p:spTgt spid="25"/>
                                        </p:tgtEl>
                                        <p:attrNameLst>
                                          <p:attrName>ppt_x</p:attrName>
                                        </p:attrNameLst>
                                      </p:cBhvr>
                                      <p:tavLst>
                                        <p:tav tm="0">
                                          <p:val>
                                            <p:strVal val="#ppt_x"/>
                                          </p:val>
                                        </p:tav>
                                        <p:tav tm="100000">
                                          <p:val>
                                            <p:strVal val="#ppt_x"/>
                                          </p:val>
                                        </p:tav>
                                      </p:tavLst>
                                    </p:anim>
                                    <p:anim calcmode="lin" valueType="num">
                                      <p:cBhvr additive="base">
                                        <p:cTn id="31" dur="100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1000" fill="hold"/>
                                        <p:tgtEl>
                                          <p:spTgt spid="26"/>
                                        </p:tgtEl>
                                        <p:attrNameLst>
                                          <p:attrName>ppt_x</p:attrName>
                                        </p:attrNameLst>
                                      </p:cBhvr>
                                      <p:tavLst>
                                        <p:tav tm="0">
                                          <p:val>
                                            <p:strVal val="#ppt_x"/>
                                          </p:val>
                                        </p:tav>
                                        <p:tav tm="100000">
                                          <p:val>
                                            <p:strVal val="#ppt_x"/>
                                          </p:val>
                                        </p:tav>
                                      </p:tavLst>
                                    </p:anim>
                                    <p:anim calcmode="lin" valueType="num">
                                      <p:cBhvr additive="base">
                                        <p:cTn id="35"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1" grpId="0" animBg="1"/>
      <p:bldP spid="23" grpId="0" animBg="1"/>
      <p:bldP spid="25" grpId="0" animBg="1"/>
      <p:bldP spid="2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Splits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397031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公司宣告發放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的股票股利，代表股東每擁有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股就會多收到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股新股。發放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或更高比重的股票股利通常就稱為</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股票分割（</a:t>
            </a:r>
            <a:r>
              <a:rPr kumimoji="0" lang="en-US" altLang="zh-TW" sz="2400" b="0" i="0" u="none" strike="noStrike" kern="1200" cap="none" spc="0" normalizeH="0" baseline="0" noProof="0" dirty="0" smtClean="0">
                <a:ln>
                  <a:noFill/>
                </a:ln>
                <a:solidFill>
                  <a:srgbClr val="FF0000"/>
                </a:solidFill>
                <a:effectLst/>
                <a:uLnTx/>
                <a:uFillTx/>
                <a:latin typeface="inpin heiti" panose="020F0502020204030204"/>
                <a:cs typeface="+mn-cs"/>
              </a:rPr>
              <a:t>Stock Splits</a:t>
            </a:r>
            <a:r>
              <a:rPr kumimoji="0" lang="zh-TW" altLang="en-US" sz="2400" b="0" i="0" u="none" strike="noStrike" kern="1200" cap="none" spc="0" normalizeH="0" baseline="0" noProof="0" dirty="0" smtClean="0">
                <a:ln>
                  <a:noFill/>
                </a:ln>
                <a:solidFill>
                  <a:srgbClr val="FF0000"/>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例如：</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的股票股利，代表股東每擁有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股就會收到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股新股。因為持有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股的股東最終會持有</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股，所以又稱為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的股票分割（</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3 - for - 2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相同的，發放</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股票股利相當於</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的股票分割。</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87</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8062948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Splits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230832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以股票股利而言，公司並沒有發放任何現金給股東，因此公司資產與負債的總市值沒有改變，權益也不會變動。</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r>
            <a:b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b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唯一的不同在於公司流通在外股數。相同的總權益價值現在會除以較多的股數，所以股票價格會下降。</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88</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9435966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a:t>
            </a:r>
            <a:r>
              <a:rPr kumimoji="0" lang="en-US" altLang="zh-TW" sz="2400" b="1" i="0" u="none" strike="noStrike" kern="1200" cap="none" spc="0" normalizeH="0" baseline="0" noProof="0" dirty="0" err="1" smtClean="0">
                <a:ln>
                  <a:noFill/>
                </a:ln>
                <a:gradFill>
                  <a:gsLst>
                    <a:gs pos="100000">
                      <a:srgbClr val="6AAABA"/>
                    </a:gs>
                    <a:gs pos="0">
                      <a:srgbClr val="D93339"/>
                    </a:gs>
                  </a:gsLst>
                  <a:lin ang="2700000" scaled="1"/>
                </a:gradFill>
                <a:effectLst/>
                <a:uLnTx/>
                <a:uFillTx/>
                <a:latin typeface="inpin heiti" panose="020F0502020204030204"/>
                <a:cs typeface="+mn-ea"/>
                <a:sym typeface="+mn-lt"/>
              </a:rPr>
              <a:t>Spilts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120032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42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x 100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萬股</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 4200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萬美元</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x</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150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萬股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4200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萬美元</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970" y="3418609"/>
            <a:ext cx="7986602" cy="3079172"/>
          </a:xfrm>
          <a:prstGeom prst="rect">
            <a:avLst/>
          </a:prstGeom>
        </p:spPr>
      </p:pic>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89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387090247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4035287" y="759988"/>
            <a:ext cx="4273826"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股份買回</a:t>
            </a:r>
            <a:r>
              <a:rPr kumimoji="0" lang="zh-TW" altLang="en-US" sz="2400" b="1"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rPr>
              <a:t>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Share Repurchases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文字方塊 3"/>
          <p:cNvSpPr txBox="1"/>
          <p:nvPr/>
        </p:nvSpPr>
        <p:spPr>
          <a:xfrm>
            <a:off x="1396448" y="1719470"/>
            <a:ext cx="9551504" cy="37856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公開收購</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(Tender Offer)</a:t>
            </a:r>
            <a:r>
              <a:rPr kumimoji="0" lang="zh-TW" altLang="en-US"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公司公開收購是以事先約定的價格在某段短暫時間內買回股票，通常為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天，收購價格通常也會設定當前市價再加上基本溢價</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(10% -20%)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，公開收購取決於股東是否能提供足夠股數，如果股東無法提供，公司也可能取消公開收購。</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荷蘭標</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(Dutch auction)</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公司將預備買回股份的幾種價格列出，讓股東依序指出他們願意在何種價格賣出股票，然後公司就能支付最低價格 買回想要的股數。</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5"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09</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5182747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ppt_x"/>
                                          </p:val>
                                        </p:tav>
                                        <p:tav tm="100000">
                                          <p:val>
                                            <p:strVal val="#ppt_x"/>
                                          </p:val>
                                        </p:tav>
                                      </p:tavLst>
                                    </p:anim>
                                    <p:anim calcmode="lin" valueType="num">
                                      <p:cBhvr additive="base">
                                        <p:cTn id="16" dur="12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Splits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50783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為何公司仍要發放股票股利或進行股票分割？</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將股價維持在每個區間以吸引小額投資人。假設股票對小額投資人有吸引力，便能提高股票的需求與其流動性，進而推高股價。平均而言，宣佈股票分割通常會伴隨</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的股價上升。</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舉例來說：從</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1990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年間到</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2000</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年，思科進行了</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9</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次的股票分割，使得該公司初次公開上市時買入的</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股分割成為</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288</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股。如果當初沒有分股，則股價會是</a:t>
            </a:r>
            <a:r>
              <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rPr>
              <a:t>20790.72</a:t>
            </a: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美元。</a:t>
            </a:r>
            <a:endParaRPr kumimoji="0" lang="en-US" altLang="zh-TW" sz="2400" b="0" i="0" u="none" strike="noStrike" kern="1200" cap="none" spc="0" normalizeH="0" baseline="0" noProof="0" dirty="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90</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8310794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Splits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26314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公司不想要股價降得太低，首先會造成投資人的交易成本提高。再來交易所也會要求股票要維持最低價格，以繼續在交易所上市。</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如果股價降的太低，公司可以從事</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反向分割（</a:t>
            </a:r>
            <a:r>
              <a:rPr kumimoji="0" lang="en-US" altLang="zh-TW" sz="2200" b="0" i="0" u="none" strike="noStrike" kern="1200" cap="none" spc="0" normalizeH="0" baseline="0" noProof="0" dirty="0" smtClean="0">
                <a:ln>
                  <a:noFill/>
                </a:ln>
                <a:solidFill>
                  <a:srgbClr val="FF0000"/>
                </a:solidFill>
                <a:effectLst/>
                <a:uLnTx/>
                <a:uFillTx/>
                <a:latin typeface="inpin heiti" panose="020F0502020204030204"/>
                <a:cs typeface="+mn-cs"/>
              </a:rPr>
              <a:t>Reverse Split</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並降低流通在外股數。例如：</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1:10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的反向分割便是將每</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10</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股股票以</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股代替。</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noProof="0" dirty="0" smtClean="0">
                <a:gradFill>
                  <a:gsLst>
                    <a:gs pos="100000">
                      <a:srgbClr val="6AAABA"/>
                    </a:gs>
                    <a:gs pos="0">
                      <a:srgbClr val="D93339"/>
                    </a:gs>
                  </a:gsLst>
                  <a:lin ang="2700000" scaled="1"/>
                </a:gradFill>
                <a:latin typeface="inpin heiti" panose="020F0502020204030204"/>
                <a:cs typeface="+mn-ea"/>
                <a:sym typeface="+mn-lt"/>
              </a:rPr>
              <a:t>91</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8622712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526722"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股票股利與股票分割 </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Stock Dividends,  Splits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747" y="1868209"/>
            <a:ext cx="8713202" cy="4322618"/>
          </a:xfrm>
          <a:prstGeom prst="rect">
            <a:avLst/>
          </a:prstGeom>
        </p:spPr>
      </p:pic>
      <p:sp>
        <p:nvSpPr>
          <p:cNvPr id="4" name="框架 3"/>
          <p:cNvSpPr/>
          <p:nvPr/>
        </p:nvSpPr>
        <p:spPr>
          <a:xfrm>
            <a:off x="4883727" y="5351318"/>
            <a:ext cx="4781550" cy="30133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srgbClr val="FF0000"/>
              </a:solidFill>
              <a:effectLst/>
              <a:uLnTx/>
              <a:uFillTx/>
              <a:latin typeface="inpin heiti" panose="020F0502020204030204"/>
              <a:cs typeface="+mn-cs"/>
            </a:endParaRPr>
          </a:p>
        </p:txBody>
      </p:sp>
      <p:sp>
        <p:nvSpPr>
          <p:cNvPr id="7"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92</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7601522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ppt_x"/>
                                          </p:val>
                                        </p:tav>
                                        <p:tav tm="100000">
                                          <p:val>
                                            <p:strVal val="#ppt_x"/>
                                          </p:val>
                                        </p:tav>
                                      </p:tavLst>
                                    </p:anim>
                                    <p:anim calcmode="lin" valueType="num">
                                      <p:cBhvr additive="base">
                                        <p:cTn id="16" dur="125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354834"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資產分割</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Spin - Offs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31393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除了利用現金或自家股票發放股利，公司也可以發放子公司股份，稱為</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資產分割（</a:t>
            </a:r>
            <a:r>
              <a:rPr kumimoji="0" lang="en-US" altLang="zh-TW" sz="2200" b="0" i="0" u="none" strike="noStrike" kern="1200" cap="none" spc="0" normalizeH="0" baseline="0" noProof="0" dirty="0" smtClean="0">
                <a:ln>
                  <a:noFill/>
                </a:ln>
                <a:solidFill>
                  <a:srgbClr val="FF0000"/>
                </a:solidFill>
                <a:effectLst/>
                <a:uLnTx/>
                <a:uFillTx/>
                <a:latin typeface="inpin heiti" panose="020F0502020204030204"/>
                <a:cs typeface="+mn-cs"/>
              </a:rPr>
              <a:t>Spin - Offs</a:t>
            </a:r>
            <a:r>
              <a:rPr kumimoji="0" lang="zh-TW" altLang="en-US" sz="2200" b="0" i="0" u="none" strike="noStrike" kern="1200" cap="none" spc="0" normalizeH="0" baseline="0" noProof="0" dirty="0" smtClean="0">
                <a:ln>
                  <a:noFill/>
                </a:ln>
                <a:solidFill>
                  <a:srgbClr val="FF0000"/>
                </a:solidFill>
                <a:effectLst/>
                <a:uLnTx/>
                <a:uFillTx/>
                <a:latin typeface="inpin heiti" panose="020F0502020204030204"/>
                <a:cs typeface="+mn-cs"/>
              </a:rPr>
              <a:t>）</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。非現金特殊股利通常用於分割資產或子公司如獨立公司。</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舉例來說：法瑪西雅公司（</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Pharmacia Corporation</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）在</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2002</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年</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7</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月宣布將其對孟山都公司（</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Monsanto Corporation</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）持有的</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85%</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股份進行資產分割。每股法瑪西雅公司的股東可以收到</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0.170593</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的孟山都股份。</a:t>
            </a:r>
            <a:endPar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0.170593</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孟山都股份</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x</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每股＄</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16.21</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 </a:t>
            </a:r>
            <a:r>
              <a:rPr kumimoji="0" lang="zh-TW" altLang="en-US" sz="2200" b="0" i="0" u="none" strike="noStrike" kern="1200" cap="none" spc="0" normalizeH="0" baseline="0" noProof="0" dirty="0" smtClean="0">
                <a:ln>
                  <a:noFill/>
                </a:ln>
                <a:solidFill>
                  <a:prstClr val="black"/>
                </a:solidFill>
                <a:effectLst/>
                <a:uLnTx/>
                <a:uFillTx/>
                <a:latin typeface="inpin heiti" panose="020F0502020204030204"/>
                <a:cs typeface="+mn-cs"/>
              </a:rPr>
              <a:t> 每股 ＄</a:t>
            </a:r>
            <a:r>
              <a:rPr kumimoji="0" lang="en-US" altLang="zh-TW" sz="2200" b="0" i="0" u="none" strike="noStrike" kern="1200" cap="none" spc="0" normalizeH="0" baseline="0" noProof="0" dirty="0" smtClean="0">
                <a:ln>
                  <a:noFill/>
                </a:ln>
                <a:solidFill>
                  <a:prstClr val="black"/>
                </a:solidFill>
                <a:effectLst/>
                <a:uLnTx/>
                <a:uFillTx/>
                <a:latin typeface="inpin heiti" panose="020F0502020204030204"/>
                <a:cs typeface="+mn-cs"/>
              </a:rPr>
              <a:t>2.77</a:t>
            </a: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93</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188599309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4D6AE02-0B03-47D0-B8C9-B2880570B3D5}"/>
              </a:ext>
            </a:extLst>
          </p:cNvPr>
          <p:cNvSpPr txBox="1"/>
          <p:nvPr/>
        </p:nvSpPr>
        <p:spPr>
          <a:xfrm>
            <a:off x="2354834" y="944879"/>
            <a:ext cx="7138555"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資產分割</a:t>
            </a:r>
            <a:r>
              <a:rPr kumimoji="0" lang="en-US" altLang="zh-TW" sz="2400" b="1" i="0" u="none" strike="noStrike" kern="1200" cap="none" spc="0" normalizeH="0" baseline="0" noProof="0" dirty="0" smtClean="0">
                <a:ln>
                  <a:noFill/>
                </a:ln>
                <a:gradFill>
                  <a:gsLst>
                    <a:gs pos="100000">
                      <a:srgbClr val="6AAABA"/>
                    </a:gs>
                    <a:gs pos="0">
                      <a:srgbClr val="D93339"/>
                    </a:gs>
                  </a:gsLst>
                  <a:lin ang="2700000" scaled="1"/>
                </a:gradFill>
                <a:effectLst/>
                <a:uLnTx/>
                <a:uFillTx/>
                <a:latin typeface="inpin heiti" panose="020F0502020204030204"/>
                <a:cs typeface="+mn-ea"/>
                <a:sym typeface="+mn-lt"/>
              </a:rPr>
              <a:t> Spin - Offs</a:t>
            </a:r>
            <a:endParaRPr kumimoji="0" lang="zh-CN" altLang="en-US" sz="12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cxnSp>
        <p:nvCxnSpPr>
          <p:cNvPr id="3" name="直接连接符 2">
            <a:extLst>
              <a:ext uri="{FF2B5EF4-FFF2-40B4-BE49-F238E27FC236}">
                <a16:creationId xmlns:a16="http://schemas.microsoft.com/office/drawing/2014/main" id="{73A26C7D-8B62-440F-88D0-6EE641CFB135}"/>
              </a:ext>
            </a:extLst>
          </p:cNvPr>
          <p:cNvCxnSpPr>
            <a:cxnSpLocks/>
          </p:cNvCxnSpPr>
          <p:nvPr/>
        </p:nvCxnSpPr>
        <p:spPr>
          <a:xfrm>
            <a:off x="5924112" y="1406544"/>
            <a:ext cx="343776" cy="0"/>
          </a:xfrm>
          <a:prstGeom prst="line">
            <a:avLst/>
          </a:prstGeom>
          <a:ln w="12700" cap="rnd">
            <a:gradFill flip="none" rotWithShape="1">
              <a:gsLst>
                <a:gs pos="0">
                  <a:srgbClr val="D93339"/>
                </a:gs>
                <a:gs pos="100000">
                  <a:srgbClr val="6AAABA"/>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758536" y="1591437"/>
            <a:ext cx="10848109" cy="175432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選擇資產分割的方法存在兩種好處：</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可以規避銷售股票的交易成本</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400" b="0" i="0" u="none" strike="noStrike" kern="1200" cap="none" spc="0" normalizeH="0" baseline="0" noProof="0" dirty="0" smtClean="0">
                <a:ln>
                  <a:noFill/>
                </a:ln>
                <a:solidFill>
                  <a:prstClr val="black"/>
                </a:solidFill>
                <a:effectLst/>
                <a:uLnTx/>
                <a:uFillTx/>
                <a:latin typeface="inpin heiti" panose="020F0502020204030204"/>
                <a:cs typeface="+mn-cs"/>
              </a:rPr>
              <a:t>特殊股利不像現金分配要被課稅</a:t>
            </a:r>
            <a:endParaRPr kumimoji="0" lang="en-US" altLang="zh-TW" sz="2400" b="0" i="0" u="none" strike="noStrike" kern="1200" cap="none" spc="0" normalizeH="0" baseline="0" noProof="0" dirty="0" smtClean="0">
              <a:ln>
                <a:noFill/>
              </a:ln>
              <a:solidFill>
                <a:prstClr val="black"/>
              </a:solidFill>
              <a:effectLst/>
              <a:uLnTx/>
              <a:uFillTx/>
              <a:latin typeface="inpin heiti" panose="020F0502020204030204"/>
              <a:cs typeface="+mn-cs"/>
            </a:endParaRPr>
          </a:p>
        </p:txBody>
      </p:sp>
      <p:sp>
        <p:nvSpPr>
          <p:cNvPr id="6" name="文本框 1">
            <a:extLst>
              <a:ext uri="{FF2B5EF4-FFF2-40B4-BE49-F238E27FC236}">
                <a16:creationId xmlns:a16="http://schemas.microsoft.com/office/drawing/2014/main" id="{F4D6AE02-0B03-47D0-B8C9-B2880570B3D5}"/>
              </a:ext>
            </a:extLst>
          </p:cNvPr>
          <p:cNvSpPr txBox="1"/>
          <p:nvPr/>
        </p:nvSpPr>
        <p:spPr>
          <a:xfrm>
            <a:off x="10943303" y="6221912"/>
            <a:ext cx="1248697" cy="461665"/>
          </a:xfrm>
          <a:prstGeom prst="rect">
            <a:avLst/>
          </a:prstGeom>
          <a:noFill/>
        </p:spPr>
        <p:txBody>
          <a:bodyPr wrap="square" rtlCol="0">
            <a:spAutoFit/>
          </a:bodyPr>
          <a:lstStyle>
            <a:defPPr>
              <a:defRPr lang="zh-CN"/>
            </a:defPPr>
            <a:lvl1pPr algn="ctr">
              <a:defRPr sz="8800">
                <a:gradFill>
                  <a:gsLst>
                    <a:gs pos="0">
                      <a:srgbClr val="D93339"/>
                    </a:gs>
                    <a:gs pos="100000">
                      <a:srgbClr val="6AAABA"/>
                    </a:gs>
                  </a:gsLst>
                  <a:lin ang="5400000" scaled="1"/>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smtClean="0">
                <a:gradFill>
                  <a:gsLst>
                    <a:gs pos="100000">
                      <a:srgbClr val="6AAABA"/>
                    </a:gs>
                    <a:gs pos="0">
                      <a:srgbClr val="D93339"/>
                    </a:gs>
                  </a:gsLst>
                  <a:lin ang="2700000" scaled="1"/>
                </a:gradFill>
                <a:latin typeface="inpin heiti" panose="020F0502020204030204"/>
                <a:cs typeface="+mn-ea"/>
                <a:sym typeface="+mn-lt"/>
              </a:rPr>
              <a:t>94</a:t>
            </a:r>
            <a:endParaRPr kumimoji="0" lang="zh-CN" altLang="en-US" sz="2400" b="0" i="0" u="none" strike="noStrike" kern="1200" cap="none" spc="0" normalizeH="0" baseline="0" noProof="0" dirty="0">
              <a:ln>
                <a:noFill/>
              </a:ln>
              <a:gradFill>
                <a:gsLst>
                  <a:gs pos="100000">
                    <a:srgbClr val="6AAABA"/>
                  </a:gs>
                  <a:gs pos="0">
                    <a:srgbClr val="D93339"/>
                  </a:gs>
                </a:gsLst>
                <a:lin ang="2700000" scaled="1"/>
              </a:gradFill>
              <a:effectLst/>
              <a:uLnTx/>
              <a:uFillTx/>
              <a:latin typeface="inpin heiti" panose="020F0502020204030204"/>
              <a:cs typeface="+mn-ea"/>
              <a:sym typeface="+mn-lt"/>
            </a:endParaRPr>
          </a:p>
        </p:txBody>
      </p:sp>
    </p:spTree>
    <p:extLst>
      <p:ext uri="{BB962C8B-B14F-4D97-AF65-F5344CB8AC3E}">
        <p14:creationId xmlns:p14="http://schemas.microsoft.com/office/powerpoint/2010/main" val="2396715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16" presetClass="entr" presetSubtype="37"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par>
                          <p:cTn id="12" fill="hold">
                            <p:stCondLst>
                              <p:cond delay="1250"/>
                            </p:stCondLst>
                            <p:childTnLst>
                              <p:par>
                                <p:cTn id="13" presetID="2" presetClass="entr" presetSubtype="1"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B8FB2EEB-A169-4AE4-A1AC-05A80DE3CD7C}"/>
              </a:ext>
            </a:extLst>
          </p:cNvPr>
          <p:cNvSpPr/>
          <p:nvPr/>
        </p:nvSpPr>
        <p:spPr>
          <a:xfrm>
            <a:off x="312420" y="593725"/>
            <a:ext cx="11567160" cy="5670545"/>
          </a:xfrm>
          <a:prstGeom prst="roundRect">
            <a:avLst>
              <a:gd name="adj" fmla="val 7976"/>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文本框 6">
            <a:extLst>
              <a:ext uri="{FF2B5EF4-FFF2-40B4-BE49-F238E27FC236}">
                <a16:creationId xmlns:a16="http://schemas.microsoft.com/office/drawing/2014/main" id="{EED0E089-52B2-4BFA-9D31-80B6BAAC5DCC}"/>
              </a:ext>
            </a:extLst>
          </p:cNvPr>
          <p:cNvSpPr txBox="1"/>
          <p:nvPr/>
        </p:nvSpPr>
        <p:spPr>
          <a:xfrm>
            <a:off x="4575810" y="1604150"/>
            <a:ext cx="3040380" cy="1200329"/>
          </a:xfrm>
          <a:prstGeom prst="rect">
            <a:avLst/>
          </a:prstGeom>
          <a:noFill/>
        </p:spPr>
        <p:txBody>
          <a:bodyPr wrap="square" rtlCol="0">
            <a:spAutoFit/>
          </a:bodyPr>
          <a:lstStyle/>
          <a:p>
            <a:pPr algn="ctr"/>
            <a:r>
              <a:rPr lang="en-US" altLang="zh-CN" sz="7200" dirty="0">
                <a:solidFill>
                  <a:schemeClr val="bg1"/>
                </a:solidFill>
                <a:cs typeface="+mn-ea"/>
                <a:sym typeface="+mn-lt"/>
              </a:rPr>
              <a:t>2019</a:t>
            </a:r>
            <a:endParaRPr lang="zh-CN" altLang="en-US" sz="7200" dirty="0">
              <a:solidFill>
                <a:schemeClr val="bg1"/>
              </a:solidFill>
              <a:cs typeface="+mn-ea"/>
              <a:sym typeface="+mn-lt"/>
            </a:endParaRPr>
          </a:p>
        </p:txBody>
      </p:sp>
      <p:sp>
        <p:nvSpPr>
          <p:cNvPr id="11" name="文本框 10">
            <a:extLst>
              <a:ext uri="{FF2B5EF4-FFF2-40B4-BE49-F238E27FC236}">
                <a16:creationId xmlns:a16="http://schemas.microsoft.com/office/drawing/2014/main" id="{A4AAA3A2-20BA-444D-A252-1575DE134A92}"/>
              </a:ext>
            </a:extLst>
          </p:cNvPr>
          <p:cNvSpPr txBox="1"/>
          <p:nvPr/>
        </p:nvSpPr>
        <p:spPr>
          <a:xfrm>
            <a:off x="1102470" y="2815873"/>
            <a:ext cx="9987061" cy="1323439"/>
          </a:xfrm>
          <a:prstGeom prst="rect">
            <a:avLst/>
          </a:prstGeom>
          <a:noFill/>
        </p:spPr>
        <p:txBody>
          <a:bodyPr wrap="square" rtlCol="0">
            <a:spAutoFit/>
          </a:bodyPr>
          <a:lstStyle/>
          <a:p>
            <a:pPr algn="ctr"/>
            <a:r>
              <a:rPr lang="zh-TW" altLang="en-US" sz="6600" dirty="0" smtClean="0">
                <a:solidFill>
                  <a:schemeClr val="bg1"/>
                </a:solidFill>
                <a:cs typeface="+mn-ea"/>
                <a:sym typeface="+mn-lt"/>
              </a:rPr>
              <a:t>感謝聆聽</a:t>
            </a:r>
            <a:endParaRPr lang="en-US" altLang="zh-CN" sz="6600" dirty="0">
              <a:solidFill>
                <a:schemeClr val="bg1"/>
              </a:solidFill>
              <a:cs typeface="+mn-ea"/>
              <a:sym typeface="+mn-lt"/>
            </a:endParaRPr>
          </a:p>
          <a:p>
            <a:pPr algn="ctr"/>
            <a:r>
              <a:rPr lang="en-US" altLang="zh-CN" sz="1400" dirty="0">
                <a:solidFill>
                  <a:schemeClr val="bg1"/>
                </a:solidFill>
                <a:cs typeface="+mn-ea"/>
                <a:sym typeface="+mn-lt"/>
              </a:rPr>
              <a:t>THANKS FOR LISTENING</a:t>
            </a:r>
            <a:endParaRPr lang="zh-CN" altLang="en-US" sz="1400" dirty="0">
              <a:solidFill>
                <a:schemeClr val="bg1"/>
              </a:solidFill>
              <a:cs typeface="+mn-ea"/>
              <a:sym typeface="+mn-lt"/>
            </a:endParaRPr>
          </a:p>
        </p:txBody>
      </p:sp>
      <p:grpSp>
        <p:nvGrpSpPr>
          <p:cNvPr id="38" name="组合 37">
            <a:extLst>
              <a:ext uri="{FF2B5EF4-FFF2-40B4-BE49-F238E27FC236}">
                <a16:creationId xmlns:a16="http://schemas.microsoft.com/office/drawing/2014/main" id="{8839F78A-875C-4111-A7BD-CC9CC1EE6F15}"/>
              </a:ext>
            </a:extLst>
          </p:cNvPr>
          <p:cNvGrpSpPr/>
          <p:nvPr/>
        </p:nvGrpSpPr>
        <p:grpSpPr>
          <a:xfrm>
            <a:off x="4897265" y="4372206"/>
            <a:ext cx="2106469" cy="338554"/>
            <a:chOff x="5137692" y="3913207"/>
            <a:chExt cx="2106469" cy="338554"/>
          </a:xfrm>
        </p:grpSpPr>
        <p:sp>
          <p:nvSpPr>
            <p:cNvPr id="21" name="文本框 20">
              <a:extLst>
                <a:ext uri="{FF2B5EF4-FFF2-40B4-BE49-F238E27FC236}">
                  <a16:creationId xmlns:a16="http://schemas.microsoft.com/office/drawing/2014/main" id="{68121321-2CC0-4F22-873A-31F0AA4A2671}"/>
                </a:ext>
              </a:extLst>
            </p:cNvPr>
            <p:cNvSpPr txBox="1"/>
            <p:nvPr/>
          </p:nvSpPr>
          <p:spPr>
            <a:xfrm>
              <a:off x="5450114" y="3925435"/>
              <a:ext cx="1794047" cy="307777"/>
            </a:xfrm>
            <a:prstGeom prst="rect">
              <a:avLst/>
            </a:prstGeom>
            <a:noFill/>
          </p:spPr>
          <p:txBody>
            <a:bodyPr wrap="square" rtlCol="0">
              <a:spAutoFit/>
            </a:bodyPr>
            <a:lstStyle/>
            <a:p>
              <a:r>
                <a:rPr lang="zh-TW" altLang="en-US" sz="1400" dirty="0" smtClean="0">
                  <a:solidFill>
                    <a:schemeClr val="bg1"/>
                  </a:solidFill>
                  <a:cs typeface="+mn-ea"/>
                  <a:sym typeface="+mn-lt"/>
                </a:rPr>
                <a:t>匯報</a:t>
              </a:r>
              <a:r>
                <a:rPr lang="zh-CN" altLang="en-US" sz="1400" dirty="0" smtClean="0">
                  <a:solidFill>
                    <a:schemeClr val="bg1"/>
                  </a:solidFill>
                  <a:cs typeface="+mn-ea"/>
                  <a:sym typeface="+mn-lt"/>
                </a:rPr>
                <a:t>日期  </a:t>
              </a:r>
              <a:r>
                <a:rPr lang="en-US" altLang="zh-CN" sz="1400" dirty="0" smtClean="0">
                  <a:solidFill>
                    <a:schemeClr val="bg1"/>
                  </a:solidFill>
                  <a:cs typeface="+mn-ea"/>
                  <a:sym typeface="+mn-lt"/>
                </a:rPr>
                <a:t>2019.</a:t>
              </a:r>
              <a:r>
                <a:rPr lang="en-US" altLang="zh-TW" sz="1400" dirty="0" smtClean="0">
                  <a:solidFill>
                    <a:schemeClr val="bg1"/>
                  </a:solidFill>
                  <a:cs typeface="+mn-ea"/>
                  <a:sym typeface="+mn-lt"/>
                </a:rPr>
                <a:t>12</a:t>
              </a:r>
              <a:r>
                <a:rPr lang="en-US" altLang="zh-CN" sz="1400" dirty="0" smtClean="0">
                  <a:solidFill>
                    <a:schemeClr val="bg1"/>
                  </a:solidFill>
                  <a:cs typeface="+mn-ea"/>
                  <a:sym typeface="+mn-lt"/>
                </a:rPr>
                <a:t>.</a:t>
              </a:r>
              <a:r>
                <a:rPr lang="en-US" altLang="zh-TW" sz="1400" dirty="0" smtClean="0">
                  <a:solidFill>
                    <a:schemeClr val="bg1"/>
                  </a:solidFill>
                  <a:cs typeface="+mn-ea"/>
                  <a:sym typeface="+mn-lt"/>
                </a:rPr>
                <a:t>17</a:t>
              </a:r>
              <a:endParaRPr lang="zh-CN" altLang="en-US" sz="1400" dirty="0">
                <a:solidFill>
                  <a:schemeClr val="bg1"/>
                </a:solidFill>
                <a:cs typeface="+mn-ea"/>
                <a:sym typeface="+mn-lt"/>
              </a:endParaRPr>
            </a:p>
          </p:txBody>
        </p:sp>
        <p:grpSp>
          <p:nvGrpSpPr>
            <p:cNvPr id="37" name="组合 36">
              <a:extLst>
                <a:ext uri="{FF2B5EF4-FFF2-40B4-BE49-F238E27FC236}">
                  <a16:creationId xmlns:a16="http://schemas.microsoft.com/office/drawing/2014/main" id="{6021E300-2746-48AD-83A3-FF91220EA425}"/>
                </a:ext>
              </a:extLst>
            </p:cNvPr>
            <p:cNvGrpSpPr/>
            <p:nvPr/>
          </p:nvGrpSpPr>
          <p:grpSpPr>
            <a:xfrm>
              <a:off x="5137692" y="3913207"/>
              <a:ext cx="340285" cy="338554"/>
              <a:chOff x="5137692" y="3913207"/>
              <a:chExt cx="340285" cy="338554"/>
            </a:xfrm>
          </p:grpSpPr>
          <p:sp>
            <p:nvSpPr>
              <p:cNvPr id="23" name="矩形: 圆角 22">
                <a:extLst>
                  <a:ext uri="{FF2B5EF4-FFF2-40B4-BE49-F238E27FC236}">
                    <a16:creationId xmlns:a16="http://schemas.microsoft.com/office/drawing/2014/main" id="{7918F05A-8A0A-404B-9D4B-2A1F9CD4755A}"/>
                  </a:ext>
                </a:extLst>
              </p:cNvPr>
              <p:cNvSpPr/>
              <p:nvPr/>
            </p:nvSpPr>
            <p:spPr>
              <a:xfrm>
                <a:off x="5137692" y="3913207"/>
                <a:ext cx="340285" cy="338554"/>
              </a:xfrm>
              <a:prstGeom prst="roundRect">
                <a:avLst>
                  <a:gd name="adj" fmla="val 23932"/>
                </a:avLst>
              </a:prstGeom>
              <a:gradFill>
                <a:gsLst>
                  <a:gs pos="0">
                    <a:srgbClr val="226AF1"/>
                  </a:gs>
                  <a:gs pos="100000">
                    <a:srgbClr val="2DBAF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a:extLst>
                  <a:ext uri="{FF2B5EF4-FFF2-40B4-BE49-F238E27FC236}">
                    <a16:creationId xmlns:a16="http://schemas.microsoft.com/office/drawing/2014/main" id="{7D85C66C-6079-4A27-9D15-0EFEA2761611}"/>
                  </a:ext>
                </a:extLst>
              </p:cNvPr>
              <p:cNvGrpSpPr/>
              <p:nvPr/>
            </p:nvGrpSpPr>
            <p:grpSpPr>
              <a:xfrm>
                <a:off x="5201449" y="3976099"/>
                <a:ext cx="212770" cy="212770"/>
                <a:chOff x="20770137" y="8796040"/>
                <a:chExt cx="553987" cy="553988"/>
              </a:xfrm>
            </p:grpSpPr>
            <p:sp>
              <p:nvSpPr>
                <p:cNvPr id="26" name="Rectangle 39">
                  <a:extLst>
                    <a:ext uri="{FF2B5EF4-FFF2-40B4-BE49-F238E27FC236}">
                      <a16:creationId xmlns:a16="http://schemas.microsoft.com/office/drawing/2014/main" id="{9C228117-1EF3-47EF-9104-2BB0016B6BFC}"/>
                    </a:ext>
                  </a:extLst>
                </p:cNvPr>
                <p:cNvSpPr/>
                <p:nvPr/>
              </p:nvSpPr>
              <p:spPr>
                <a:xfrm>
                  <a:off x="20868867" y="9020926"/>
                  <a:ext cx="91418"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27" name="Rectangle 40">
                  <a:extLst>
                    <a:ext uri="{FF2B5EF4-FFF2-40B4-BE49-F238E27FC236}">
                      <a16:creationId xmlns:a16="http://schemas.microsoft.com/office/drawing/2014/main" id="{3D113D1D-300C-4676-A022-9CAE7DA6F976}"/>
                    </a:ext>
                  </a:extLst>
                </p:cNvPr>
                <p:cNvSpPr/>
                <p:nvPr/>
              </p:nvSpPr>
              <p:spPr>
                <a:xfrm>
                  <a:off x="21004164" y="9020926"/>
                  <a:ext cx="85932"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28" name="Rectangle 41">
                  <a:extLst>
                    <a:ext uri="{FF2B5EF4-FFF2-40B4-BE49-F238E27FC236}">
                      <a16:creationId xmlns:a16="http://schemas.microsoft.com/office/drawing/2014/main" id="{0F530CF4-ECB4-4341-AF53-57237EE7E251}"/>
                    </a:ext>
                  </a:extLst>
                </p:cNvPr>
                <p:cNvSpPr/>
                <p:nvPr/>
              </p:nvSpPr>
              <p:spPr>
                <a:xfrm>
                  <a:off x="21133976" y="9020926"/>
                  <a:ext cx="89589"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29" name="Rectangle 42">
                  <a:extLst>
                    <a:ext uri="{FF2B5EF4-FFF2-40B4-BE49-F238E27FC236}">
                      <a16:creationId xmlns:a16="http://schemas.microsoft.com/office/drawing/2014/main" id="{1584D0E5-DE66-4371-BB8E-1B2599AFB8E3}"/>
                    </a:ext>
                  </a:extLst>
                </p:cNvPr>
                <p:cNvSpPr/>
                <p:nvPr/>
              </p:nvSpPr>
              <p:spPr>
                <a:xfrm>
                  <a:off x="20868867" y="9152566"/>
                  <a:ext cx="91418"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30" name="Rectangle 43">
                  <a:extLst>
                    <a:ext uri="{FF2B5EF4-FFF2-40B4-BE49-F238E27FC236}">
                      <a16:creationId xmlns:a16="http://schemas.microsoft.com/office/drawing/2014/main" id="{DCCD7A2C-2F82-49AF-9C35-29116E748F87}"/>
                    </a:ext>
                  </a:extLst>
                </p:cNvPr>
                <p:cNvSpPr/>
                <p:nvPr/>
              </p:nvSpPr>
              <p:spPr>
                <a:xfrm>
                  <a:off x="21004164" y="9152566"/>
                  <a:ext cx="85932"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31" name="Rectangle 44">
                  <a:extLst>
                    <a:ext uri="{FF2B5EF4-FFF2-40B4-BE49-F238E27FC236}">
                      <a16:creationId xmlns:a16="http://schemas.microsoft.com/office/drawing/2014/main" id="{6B8A590D-22DC-476C-91E9-384F0857FE37}"/>
                    </a:ext>
                  </a:extLst>
                </p:cNvPr>
                <p:cNvSpPr/>
                <p:nvPr/>
              </p:nvSpPr>
              <p:spPr>
                <a:xfrm>
                  <a:off x="21133976" y="9152566"/>
                  <a:ext cx="89589" cy="89589"/>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32" name="Rectangle 45">
                  <a:extLst>
                    <a:ext uri="{FF2B5EF4-FFF2-40B4-BE49-F238E27FC236}">
                      <a16:creationId xmlns:a16="http://schemas.microsoft.com/office/drawing/2014/main" id="{A5FF82B7-1AC2-4EF1-A3A1-B388CF71117B}"/>
                    </a:ext>
                  </a:extLst>
                </p:cNvPr>
                <p:cNvSpPr/>
                <p:nvPr/>
              </p:nvSpPr>
              <p:spPr>
                <a:xfrm>
                  <a:off x="21146774" y="8796040"/>
                  <a:ext cx="63993"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33" name="Rectangle 46">
                  <a:extLst>
                    <a:ext uri="{FF2B5EF4-FFF2-40B4-BE49-F238E27FC236}">
                      <a16:creationId xmlns:a16="http://schemas.microsoft.com/office/drawing/2014/main" id="{4BA737FA-75AC-4DAB-AE3E-F9D0E2CC7612}"/>
                    </a:ext>
                  </a:extLst>
                </p:cNvPr>
                <p:cNvSpPr/>
                <p:nvPr/>
              </p:nvSpPr>
              <p:spPr>
                <a:xfrm>
                  <a:off x="20881665" y="8796040"/>
                  <a:ext cx="65821" cy="87761"/>
                </a:xfrm>
                <a:prstGeom prst="rect">
                  <a:avLst/>
                </a:pr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sp>
              <p:nvSpPr>
                <p:cNvPr id="34" name="Freeform 47">
                  <a:extLst>
                    <a:ext uri="{FF2B5EF4-FFF2-40B4-BE49-F238E27FC236}">
                      <a16:creationId xmlns:a16="http://schemas.microsoft.com/office/drawing/2014/main" id="{AD6A4188-DF5B-4741-BEE6-8A485A3D2D3E}"/>
                    </a:ext>
                  </a:extLst>
                </p:cNvPr>
                <p:cNvSpPr/>
                <p:nvPr/>
              </p:nvSpPr>
              <p:spPr>
                <a:xfrm>
                  <a:off x="20770137" y="8843577"/>
                  <a:ext cx="553987" cy="506451"/>
                </a:xfrm>
                <a:custGeom>
                  <a:avLst/>
                  <a:gdLst/>
                  <a:ahLst/>
                  <a:cxnLst>
                    <a:cxn ang="0">
                      <a:pos x="wd2" y="hd2"/>
                    </a:cxn>
                    <a:cxn ang="5400000">
                      <a:pos x="wd2" y="hd2"/>
                    </a:cxn>
                    <a:cxn ang="10800000">
                      <a:pos x="wd2" y="hd2"/>
                    </a:cxn>
                    <a:cxn ang="16200000">
                      <a:pos x="wd2" y="hd2"/>
                    </a:cxn>
                  </a:cxnLst>
                  <a:rect l="0" t="0" r="r" b="b"/>
                  <a:pathLst>
                    <a:path w="21600" h="21600" extrusionOk="0">
                      <a:moveTo>
                        <a:pt x="21600" y="3197"/>
                      </a:moveTo>
                      <a:lnTo>
                        <a:pt x="21600" y="0"/>
                      </a:lnTo>
                      <a:lnTo>
                        <a:pt x="18036" y="0"/>
                      </a:lnTo>
                      <a:lnTo>
                        <a:pt x="18036" y="2807"/>
                      </a:lnTo>
                      <a:lnTo>
                        <a:pt x="13616" y="2807"/>
                      </a:lnTo>
                      <a:lnTo>
                        <a:pt x="13616" y="0"/>
                      </a:lnTo>
                      <a:lnTo>
                        <a:pt x="7913" y="0"/>
                      </a:lnTo>
                      <a:lnTo>
                        <a:pt x="7913" y="2807"/>
                      </a:lnTo>
                      <a:lnTo>
                        <a:pt x="3564" y="2807"/>
                      </a:lnTo>
                      <a:lnTo>
                        <a:pt x="3564" y="0"/>
                      </a:lnTo>
                      <a:lnTo>
                        <a:pt x="0" y="0"/>
                      </a:lnTo>
                      <a:lnTo>
                        <a:pt x="0" y="21600"/>
                      </a:lnTo>
                      <a:lnTo>
                        <a:pt x="21600" y="21600"/>
                      </a:lnTo>
                      <a:lnTo>
                        <a:pt x="21600" y="3197"/>
                      </a:lnTo>
                      <a:close/>
                      <a:moveTo>
                        <a:pt x="19034" y="19027"/>
                      </a:moveTo>
                      <a:lnTo>
                        <a:pt x="2495" y="19027"/>
                      </a:lnTo>
                      <a:lnTo>
                        <a:pt x="2495" y="5536"/>
                      </a:lnTo>
                      <a:lnTo>
                        <a:pt x="19034" y="5536"/>
                      </a:lnTo>
                      <a:lnTo>
                        <a:pt x="19034" y="19027"/>
                      </a:lnTo>
                      <a:close/>
                    </a:path>
                  </a:pathLst>
                </a:custGeom>
                <a:solidFill>
                  <a:srgbClr val="FFFFFF"/>
                </a:solidFill>
                <a:ln w="12700" cap="flat">
                  <a:noFill/>
                  <a:miter lim="400000"/>
                </a:ln>
                <a:effectLst/>
              </p:spPr>
              <p:txBody>
                <a:bodyPr wrap="square" lIns="91439" tIns="91439" rIns="91439" bIns="91439" numCol="1" anchor="t">
                  <a:noAutofit/>
                </a:bodyPr>
                <a:lstStyle/>
                <a:p>
                  <a:endParaRPr>
                    <a:cs typeface="+mn-ea"/>
                    <a:sym typeface="+mn-lt"/>
                  </a:endParaRPr>
                </a:p>
              </p:txBody>
            </p:sp>
          </p:grpSp>
        </p:grpSp>
      </p:grpSp>
      <p:cxnSp>
        <p:nvCxnSpPr>
          <p:cNvPr id="47" name="直接连接符 46">
            <a:extLst>
              <a:ext uri="{FF2B5EF4-FFF2-40B4-BE49-F238E27FC236}">
                <a16:creationId xmlns:a16="http://schemas.microsoft.com/office/drawing/2014/main" id="{087709BF-8FF9-4DD6-BC91-70FF79EE71B7}"/>
              </a:ext>
            </a:extLst>
          </p:cNvPr>
          <p:cNvCxnSpPr>
            <a:cxnSpLocks/>
          </p:cNvCxnSpPr>
          <p:nvPr/>
        </p:nvCxnSpPr>
        <p:spPr>
          <a:xfrm>
            <a:off x="5833089" y="2712451"/>
            <a:ext cx="525822" cy="0"/>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7763F2AF-E10D-4FDD-81BF-585FF117B603}"/>
              </a:ext>
            </a:extLst>
          </p:cNvPr>
          <p:cNvGrpSpPr/>
          <p:nvPr/>
        </p:nvGrpSpPr>
        <p:grpSpPr>
          <a:xfrm flipH="1">
            <a:off x="5717767" y="5620763"/>
            <a:ext cx="756466" cy="249435"/>
            <a:chOff x="5722295" y="5459104"/>
            <a:chExt cx="741073" cy="184951"/>
          </a:xfrm>
        </p:grpSpPr>
        <p:cxnSp>
          <p:nvCxnSpPr>
            <p:cNvPr id="55" name="直接连接符 54">
              <a:extLst>
                <a:ext uri="{FF2B5EF4-FFF2-40B4-BE49-F238E27FC236}">
                  <a16:creationId xmlns:a16="http://schemas.microsoft.com/office/drawing/2014/main" id="{0EE834E9-0CFD-436E-B28C-2E8BB61C89DD}"/>
                </a:ext>
              </a:extLst>
            </p:cNvPr>
            <p:cNvCxnSpPr>
              <a:cxnSpLocks/>
            </p:cNvCxnSpPr>
            <p:nvPr/>
          </p:nvCxnSpPr>
          <p:spPr>
            <a:xfrm>
              <a:off x="5722295" y="5459104"/>
              <a:ext cx="373705" cy="18495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2372B29A-1A2D-471B-8922-C79F5ECC5074}"/>
                </a:ext>
              </a:extLst>
            </p:cNvPr>
            <p:cNvCxnSpPr>
              <a:cxnSpLocks/>
            </p:cNvCxnSpPr>
            <p:nvPr/>
          </p:nvCxnSpPr>
          <p:spPr>
            <a:xfrm flipH="1">
              <a:off x="6089663" y="5459104"/>
              <a:ext cx="373705" cy="184951"/>
            </a:xfrm>
            <a:prstGeom prst="line">
              <a:avLst/>
            </a:prstGeom>
            <a:ln w="25400">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58" name="椭圆 57">
            <a:extLst>
              <a:ext uri="{FF2B5EF4-FFF2-40B4-BE49-F238E27FC236}">
                <a16:creationId xmlns:a16="http://schemas.microsoft.com/office/drawing/2014/main" id="{F06B380C-F559-4CB7-95D6-2D3DF89E08F6}"/>
              </a:ext>
            </a:extLst>
          </p:cNvPr>
          <p:cNvSpPr/>
          <p:nvPr/>
        </p:nvSpPr>
        <p:spPr>
          <a:xfrm>
            <a:off x="6051000" y="6471138"/>
            <a:ext cx="90000" cy="90000"/>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59" name="椭圆 58">
            <a:extLst>
              <a:ext uri="{FF2B5EF4-FFF2-40B4-BE49-F238E27FC236}">
                <a16:creationId xmlns:a16="http://schemas.microsoft.com/office/drawing/2014/main" id="{F43434F6-87CC-4C48-837C-5FE887F2183C}"/>
              </a:ext>
            </a:extLst>
          </p:cNvPr>
          <p:cNvSpPr/>
          <p:nvPr/>
        </p:nvSpPr>
        <p:spPr>
          <a:xfrm>
            <a:off x="5860500" y="6471138"/>
            <a:ext cx="90000" cy="90000"/>
          </a:xfrm>
          <a:prstGeom prst="ellipse">
            <a:avLst/>
          </a:prstGeom>
          <a:solidFill>
            <a:schemeClr val="bg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0" name="椭圆 59">
            <a:extLst>
              <a:ext uri="{FF2B5EF4-FFF2-40B4-BE49-F238E27FC236}">
                <a16:creationId xmlns:a16="http://schemas.microsoft.com/office/drawing/2014/main" id="{D9CC3A5B-CF80-4414-9958-F111BCC88381}"/>
              </a:ext>
            </a:extLst>
          </p:cNvPr>
          <p:cNvSpPr/>
          <p:nvPr/>
        </p:nvSpPr>
        <p:spPr>
          <a:xfrm>
            <a:off x="6241500" y="6471138"/>
            <a:ext cx="90000" cy="9000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cxnSp>
        <p:nvCxnSpPr>
          <p:cNvPr id="62" name="直接连接符 61">
            <a:extLst>
              <a:ext uri="{FF2B5EF4-FFF2-40B4-BE49-F238E27FC236}">
                <a16:creationId xmlns:a16="http://schemas.microsoft.com/office/drawing/2014/main" id="{2C86B06D-0D4D-462E-98AD-3B9EC6B36FF0}"/>
              </a:ext>
            </a:extLst>
          </p:cNvPr>
          <p:cNvCxnSpPr>
            <a:cxnSpLocks/>
          </p:cNvCxnSpPr>
          <p:nvPr/>
        </p:nvCxnSpPr>
        <p:spPr>
          <a:xfrm>
            <a:off x="5624412" y="763805"/>
            <a:ext cx="943176" cy="0"/>
          </a:xfrm>
          <a:prstGeom prst="line">
            <a:avLst/>
          </a:prstGeom>
          <a:ln w="4445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281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nodeType="withEffect">
                                  <p:stCondLst>
                                    <p:cond delay="75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1250" fill="hold"/>
                                        <p:tgtEl>
                                          <p:spTgt spid="62"/>
                                        </p:tgtEl>
                                        <p:attrNameLst>
                                          <p:attrName>ppt_x</p:attrName>
                                        </p:attrNameLst>
                                      </p:cBhvr>
                                      <p:tavLst>
                                        <p:tav tm="0">
                                          <p:val>
                                            <p:strVal val="#ppt_x"/>
                                          </p:val>
                                        </p:tav>
                                        <p:tav tm="100000">
                                          <p:val>
                                            <p:strVal val="#ppt_x"/>
                                          </p:val>
                                        </p:tav>
                                      </p:tavLst>
                                    </p:anim>
                                    <p:anim calcmode="lin" valueType="num">
                                      <p:cBhvr additive="base">
                                        <p:cTn id="12" dur="1250" fill="hold"/>
                                        <p:tgtEl>
                                          <p:spTgt spid="6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ppt_x"/>
                                          </p:val>
                                        </p:tav>
                                        <p:tav tm="100000">
                                          <p:val>
                                            <p:strVal val="#ppt_x"/>
                                          </p:val>
                                        </p:tav>
                                      </p:tavLst>
                                    </p:anim>
                                    <p:anim calcmode="lin" valueType="num">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500" fill="hold"/>
                                        <p:tgtEl>
                                          <p:spTgt spid="11"/>
                                        </p:tgtEl>
                                        <p:attrNameLst>
                                          <p:attrName>ppt_x</p:attrName>
                                        </p:attrNameLst>
                                      </p:cBhvr>
                                      <p:tavLst>
                                        <p:tav tm="0">
                                          <p:val>
                                            <p:strVal val="#ppt_x"/>
                                          </p:val>
                                        </p:tav>
                                        <p:tav tm="100000">
                                          <p:val>
                                            <p:strVal val="#ppt_x"/>
                                          </p:val>
                                        </p:tav>
                                      </p:tavLst>
                                    </p:anim>
                                    <p:anim calcmode="lin" valueType="num">
                                      <p:cBhvr additive="base">
                                        <p:cTn id="20" dur="1500" fill="hold"/>
                                        <p:tgtEl>
                                          <p:spTgt spid="11"/>
                                        </p:tgtEl>
                                        <p:attrNameLst>
                                          <p:attrName>ppt_y</p:attrName>
                                        </p:attrNameLst>
                                      </p:cBhvr>
                                      <p:tavLst>
                                        <p:tav tm="0">
                                          <p:val>
                                            <p:strVal val="1+#ppt_h/2"/>
                                          </p:val>
                                        </p:tav>
                                        <p:tav tm="100000">
                                          <p:val>
                                            <p:strVal val="#ppt_y"/>
                                          </p:val>
                                        </p:tav>
                                      </p:tavLst>
                                    </p:anim>
                                  </p:childTnLst>
                                </p:cTn>
                              </p:par>
                              <p:par>
                                <p:cTn id="21" presetID="16" presetClass="entr" presetSubtype="37" fill="hold" nodeType="withEffect">
                                  <p:stCondLst>
                                    <p:cond delay="1250"/>
                                  </p:stCondLst>
                                  <p:childTnLst>
                                    <p:set>
                                      <p:cBhvr>
                                        <p:cTn id="22" dur="1" fill="hold">
                                          <p:stCondLst>
                                            <p:cond delay="0"/>
                                          </p:stCondLst>
                                        </p:cTn>
                                        <p:tgtEl>
                                          <p:spTgt spid="47"/>
                                        </p:tgtEl>
                                        <p:attrNameLst>
                                          <p:attrName>style.visibility</p:attrName>
                                        </p:attrNameLst>
                                      </p:cBhvr>
                                      <p:to>
                                        <p:strVal val="visible"/>
                                      </p:to>
                                    </p:set>
                                    <p:animEffect transition="in" filter="barn(outVertical)">
                                      <p:cBhvr>
                                        <p:cTn id="23" dur="750"/>
                                        <p:tgtEl>
                                          <p:spTgt spid="47"/>
                                        </p:tgtEl>
                                      </p:cBhvr>
                                    </p:animEffect>
                                  </p:childTnLst>
                                </p:cTn>
                              </p:par>
                              <p:par>
                                <p:cTn id="24" presetID="2" presetClass="entr" presetSubtype="4" decel="100000" fill="hold" nodeType="withEffect">
                                  <p:stCondLst>
                                    <p:cond delay="100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1500" fill="hold"/>
                                        <p:tgtEl>
                                          <p:spTgt spid="38"/>
                                        </p:tgtEl>
                                        <p:attrNameLst>
                                          <p:attrName>ppt_x</p:attrName>
                                        </p:attrNameLst>
                                      </p:cBhvr>
                                      <p:tavLst>
                                        <p:tav tm="0">
                                          <p:val>
                                            <p:strVal val="#ppt_x"/>
                                          </p:val>
                                        </p:tav>
                                        <p:tav tm="100000">
                                          <p:val>
                                            <p:strVal val="#ppt_x"/>
                                          </p:val>
                                        </p:tav>
                                      </p:tavLst>
                                    </p:anim>
                                    <p:anim calcmode="lin" valueType="num">
                                      <p:cBhvr additive="base">
                                        <p:cTn id="27" dur="1500" fill="hold"/>
                                        <p:tgtEl>
                                          <p:spTgt spid="38"/>
                                        </p:tgtEl>
                                        <p:attrNameLst>
                                          <p:attrName>ppt_y</p:attrName>
                                        </p:attrNameLst>
                                      </p:cBhvr>
                                      <p:tavLst>
                                        <p:tav tm="0">
                                          <p:val>
                                            <p:strVal val="1+#ppt_h/2"/>
                                          </p:val>
                                        </p:tav>
                                        <p:tav tm="100000">
                                          <p:val>
                                            <p:strVal val="#ppt_y"/>
                                          </p:val>
                                        </p:tav>
                                      </p:tavLst>
                                    </p:anim>
                                  </p:childTnLst>
                                </p:cTn>
                              </p:par>
                              <p:par>
                                <p:cTn id="28" presetID="47" presetClass="entr" presetSubtype="0" fill="hold" nodeType="withEffect">
                                  <p:stCondLst>
                                    <p:cond delay="17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1250"/>
                                        <p:tgtEl>
                                          <p:spTgt spid="54"/>
                                        </p:tgtEl>
                                      </p:cBhvr>
                                    </p:animEffect>
                                    <p:anim calcmode="lin" valueType="num">
                                      <p:cBhvr>
                                        <p:cTn id="31" dur="1250" fill="hold"/>
                                        <p:tgtEl>
                                          <p:spTgt spid="54"/>
                                        </p:tgtEl>
                                        <p:attrNameLst>
                                          <p:attrName>ppt_x</p:attrName>
                                        </p:attrNameLst>
                                      </p:cBhvr>
                                      <p:tavLst>
                                        <p:tav tm="0">
                                          <p:val>
                                            <p:strVal val="#ppt_x"/>
                                          </p:val>
                                        </p:tav>
                                        <p:tav tm="100000">
                                          <p:val>
                                            <p:strVal val="#ppt_x"/>
                                          </p:val>
                                        </p:tav>
                                      </p:tavLst>
                                    </p:anim>
                                    <p:anim calcmode="lin" valueType="num">
                                      <p:cBhvr>
                                        <p:cTn id="32" dur="1250" fill="hold"/>
                                        <p:tgtEl>
                                          <p:spTgt spid="5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2" presetClass="entr" presetSubtype="4" decel="100000" fill="hold" grpId="0" nodeType="afterEffect">
                                  <p:stCondLst>
                                    <p:cond delay="0"/>
                                  </p:stCondLst>
                                  <p:childTnLst>
                                    <p:set>
                                      <p:cBhvr>
                                        <p:cTn id="35" dur="1" fill="hold">
                                          <p:stCondLst>
                                            <p:cond delay="0"/>
                                          </p:stCondLst>
                                        </p:cTn>
                                        <p:tgtEl>
                                          <p:spTgt spid="59"/>
                                        </p:tgtEl>
                                        <p:attrNameLst>
                                          <p:attrName>style.visibility</p:attrName>
                                        </p:attrNameLst>
                                      </p:cBhvr>
                                      <p:to>
                                        <p:strVal val="visible"/>
                                      </p:to>
                                    </p:set>
                                    <p:anim calcmode="lin" valueType="num">
                                      <p:cBhvr additive="base">
                                        <p:cTn id="36" dur="1000" fill="hold"/>
                                        <p:tgtEl>
                                          <p:spTgt spid="59"/>
                                        </p:tgtEl>
                                        <p:attrNameLst>
                                          <p:attrName>ppt_x</p:attrName>
                                        </p:attrNameLst>
                                      </p:cBhvr>
                                      <p:tavLst>
                                        <p:tav tm="0">
                                          <p:val>
                                            <p:strVal val="#ppt_x"/>
                                          </p:val>
                                        </p:tav>
                                        <p:tav tm="100000">
                                          <p:val>
                                            <p:strVal val="#ppt_x"/>
                                          </p:val>
                                        </p:tav>
                                      </p:tavLst>
                                    </p:anim>
                                    <p:anim calcmode="lin" valueType="num">
                                      <p:cBhvr additive="base">
                                        <p:cTn id="37" dur="1000" fill="hold"/>
                                        <p:tgtEl>
                                          <p:spTgt spid="59"/>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250"/>
                                  </p:stCondLst>
                                  <p:childTnLst>
                                    <p:set>
                                      <p:cBhvr>
                                        <p:cTn id="39" dur="1" fill="hold">
                                          <p:stCondLst>
                                            <p:cond delay="0"/>
                                          </p:stCondLst>
                                        </p:cTn>
                                        <p:tgtEl>
                                          <p:spTgt spid="58"/>
                                        </p:tgtEl>
                                        <p:attrNameLst>
                                          <p:attrName>style.visibility</p:attrName>
                                        </p:attrNameLst>
                                      </p:cBhvr>
                                      <p:to>
                                        <p:strVal val="visible"/>
                                      </p:to>
                                    </p:set>
                                    <p:anim calcmode="lin" valueType="num">
                                      <p:cBhvr additive="base">
                                        <p:cTn id="40" dur="1000" fill="hold"/>
                                        <p:tgtEl>
                                          <p:spTgt spid="58"/>
                                        </p:tgtEl>
                                        <p:attrNameLst>
                                          <p:attrName>ppt_x</p:attrName>
                                        </p:attrNameLst>
                                      </p:cBhvr>
                                      <p:tavLst>
                                        <p:tav tm="0">
                                          <p:val>
                                            <p:strVal val="#ppt_x"/>
                                          </p:val>
                                        </p:tav>
                                        <p:tav tm="100000">
                                          <p:val>
                                            <p:strVal val="#ppt_x"/>
                                          </p:val>
                                        </p:tav>
                                      </p:tavLst>
                                    </p:anim>
                                    <p:anim calcmode="lin" valueType="num">
                                      <p:cBhvr additive="base">
                                        <p:cTn id="41" dur="1000" fill="hold"/>
                                        <p:tgtEl>
                                          <p:spTgt spid="58"/>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500"/>
                                  </p:stCondLst>
                                  <p:childTnLst>
                                    <p:set>
                                      <p:cBhvr>
                                        <p:cTn id="43" dur="1" fill="hold">
                                          <p:stCondLst>
                                            <p:cond delay="0"/>
                                          </p:stCondLst>
                                        </p:cTn>
                                        <p:tgtEl>
                                          <p:spTgt spid="60"/>
                                        </p:tgtEl>
                                        <p:attrNameLst>
                                          <p:attrName>style.visibility</p:attrName>
                                        </p:attrNameLst>
                                      </p:cBhvr>
                                      <p:to>
                                        <p:strVal val="visible"/>
                                      </p:to>
                                    </p:set>
                                    <p:anim calcmode="lin" valueType="num">
                                      <p:cBhvr additive="base">
                                        <p:cTn id="44" dur="1000" fill="hold"/>
                                        <p:tgtEl>
                                          <p:spTgt spid="60"/>
                                        </p:tgtEl>
                                        <p:attrNameLst>
                                          <p:attrName>ppt_x</p:attrName>
                                        </p:attrNameLst>
                                      </p:cBhvr>
                                      <p:tavLst>
                                        <p:tav tm="0">
                                          <p:val>
                                            <p:strVal val="#ppt_x"/>
                                          </p:val>
                                        </p:tav>
                                        <p:tav tm="100000">
                                          <p:val>
                                            <p:strVal val="#ppt_x"/>
                                          </p:val>
                                        </p:tav>
                                      </p:tavLst>
                                    </p:anim>
                                    <p:anim calcmode="lin" valueType="num">
                                      <p:cBhvr additive="base">
                                        <p:cTn id="45"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58" grpId="0" animBg="1"/>
      <p:bldP spid="59" grpId="0" animBg="1"/>
      <p:bldP spid="6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cj15uce">
      <a:majorFont>
        <a:latin typeface="inpin heiti" panose="020F0302020204030204"/>
        <a:ea typeface="inpin heiti"/>
        <a:cs typeface=""/>
      </a:majorFont>
      <a:minorFont>
        <a:latin typeface="inpin heiti" panose="020F0502020204030204"/>
        <a:ea typeface="inpin heit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alpha val="40000"/>
          </a:schemeClr>
        </a:solidFill>
        <a:ln>
          <a:noFill/>
        </a:ln>
        <a:effectLst/>
      </a:spPr>
      <a:bodyPr rtlCol="0" anchor="ctr"/>
      <a:lstStyle>
        <a:defPPr algn="ctr">
          <a:defRPr dirty="0">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cj15uce">
      <a:majorFont>
        <a:latin typeface="inpin heiti" panose="020F0302020204030204"/>
        <a:ea typeface="inpin heiti"/>
        <a:cs typeface=""/>
      </a:majorFont>
      <a:minorFont>
        <a:latin typeface="inpin heiti" panose="020F0502020204030204"/>
        <a:ea typeface="inpin heit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1899</TotalTime>
  <Words>8802</Words>
  <Application>Microsoft Office PowerPoint</Application>
  <PresentationFormat>寬螢幕</PresentationFormat>
  <Paragraphs>710</Paragraphs>
  <Slides>95</Slides>
  <Notes>95</Notes>
  <HiddenSlides>0</HiddenSlides>
  <MMClips>0</MMClips>
  <ScaleCrop>false</ScaleCrop>
  <HeadingPairs>
    <vt:vector size="6" baseType="variant">
      <vt:variant>
        <vt:lpstr>使用字型</vt:lpstr>
      </vt:variant>
      <vt:variant>
        <vt:i4>7</vt:i4>
      </vt:variant>
      <vt:variant>
        <vt:lpstr>佈景主題</vt:lpstr>
      </vt:variant>
      <vt:variant>
        <vt:i4>2</vt:i4>
      </vt:variant>
      <vt:variant>
        <vt:lpstr>投影片標題</vt:lpstr>
      </vt:variant>
      <vt:variant>
        <vt:i4>95</vt:i4>
      </vt:variant>
    </vt:vector>
  </HeadingPairs>
  <TitlesOfParts>
    <vt:vector size="104" baseType="lpstr">
      <vt:lpstr>等线</vt:lpstr>
      <vt:lpstr>inpin heiti</vt:lpstr>
      <vt:lpstr>印品黑体</vt:lpstr>
      <vt:lpstr>新細明體</vt:lpstr>
      <vt:lpstr>Arial</vt:lpstr>
      <vt:lpstr>Cambria Math</vt:lpstr>
      <vt:lpstr>Wingdings</vt:lpstr>
      <vt:lpstr>Office 主题​​</vt:lpstr>
      <vt:lpstr>自定义设计方案</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仁樵 張</cp:lastModifiedBy>
  <cp:revision>250</cp:revision>
  <dcterms:created xsi:type="dcterms:W3CDTF">2019-03-09T05:04:04Z</dcterms:created>
  <dcterms:modified xsi:type="dcterms:W3CDTF">2019-12-24T08:11:34Z</dcterms:modified>
</cp:coreProperties>
</file>